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95" r:id="rId2"/>
    <p:sldId id="448" r:id="rId3"/>
    <p:sldId id="451" r:id="rId4"/>
    <p:sldId id="452" r:id="rId5"/>
    <p:sldId id="453" r:id="rId6"/>
    <p:sldId id="459" r:id="rId7"/>
    <p:sldId id="454" r:id="rId8"/>
    <p:sldId id="456" r:id="rId9"/>
    <p:sldId id="464" r:id="rId10"/>
    <p:sldId id="457" r:id="rId11"/>
    <p:sldId id="460" r:id="rId12"/>
    <p:sldId id="461" r:id="rId13"/>
    <p:sldId id="462" r:id="rId14"/>
    <p:sldId id="463" r:id="rId15"/>
    <p:sldId id="465" r:id="rId16"/>
    <p:sldId id="297" r:id="rId17"/>
  </p:sldIdLst>
  <p:sldSz cx="9144000" cy="6858000" type="screen4x3"/>
  <p:notesSz cx="9866313" cy="673576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22" userDrawn="1">
          <p15:clr>
            <a:srgbClr val="A4A3A4"/>
          </p15:clr>
        </p15:guide>
        <p15:guide id="2" pos="310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C00000"/>
    <a:srgbClr val="990033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64" autoAdjust="0"/>
    <p:restoredTop sz="94660"/>
  </p:normalViewPr>
  <p:slideViewPr>
    <p:cSldViewPr>
      <p:cViewPr varScale="1">
        <p:scale>
          <a:sx n="82" d="100"/>
          <a:sy n="82" d="100"/>
        </p:scale>
        <p:origin x="1512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290"/>
    </p:cViewPr>
  </p:sorterViewPr>
  <p:notesViewPr>
    <p:cSldViewPr>
      <p:cViewPr varScale="1">
        <p:scale>
          <a:sx n="77" d="100"/>
          <a:sy n="77" d="100"/>
        </p:scale>
        <p:origin x="-2190" y="-102"/>
      </p:cViewPr>
      <p:guideLst>
        <p:guide orient="horz" pos="2122"/>
        <p:guide pos="31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4276478" cy="336788"/>
          </a:xfrm>
          <a:prstGeom prst="rect">
            <a:avLst/>
          </a:prstGeom>
        </p:spPr>
        <p:txBody>
          <a:bodyPr vert="horz" lIns="92053" tIns="46026" rIns="92053" bIns="4602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587535" y="2"/>
            <a:ext cx="4276478" cy="336788"/>
          </a:xfrm>
          <a:prstGeom prst="rect">
            <a:avLst/>
          </a:prstGeom>
        </p:spPr>
        <p:txBody>
          <a:bodyPr vert="horz" lIns="92053" tIns="46026" rIns="92053" bIns="46026" rtlCol="0"/>
          <a:lstStyle>
            <a:lvl1pPr algn="r">
              <a:defRPr sz="1200"/>
            </a:lvl1pPr>
          </a:lstStyle>
          <a:p>
            <a:fld id="{93DB34F2-6390-4EC1-B291-384B9BEEB779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397893"/>
            <a:ext cx="4276478" cy="336788"/>
          </a:xfrm>
          <a:prstGeom prst="rect">
            <a:avLst/>
          </a:prstGeom>
        </p:spPr>
        <p:txBody>
          <a:bodyPr vert="horz" lIns="92053" tIns="46026" rIns="92053" bIns="4602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587535" y="6397893"/>
            <a:ext cx="4276478" cy="336788"/>
          </a:xfrm>
          <a:prstGeom prst="rect">
            <a:avLst/>
          </a:prstGeom>
        </p:spPr>
        <p:txBody>
          <a:bodyPr vert="horz" lIns="92053" tIns="46026" rIns="92053" bIns="46026" rtlCol="0" anchor="b"/>
          <a:lstStyle>
            <a:lvl1pPr algn="r">
              <a:defRPr sz="1200"/>
            </a:lvl1pPr>
          </a:lstStyle>
          <a:p>
            <a:fld id="{613FFB52-7F21-4680-A439-28E46ADFF4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3056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5" y="2"/>
            <a:ext cx="4275402" cy="336788"/>
          </a:xfrm>
          <a:prstGeom prst="rect">
            <a:avLst/>
          </a:prstGeom>
        </p:spPr>
        <p:txBody>
          <a:bodyPr vert="horz" lIns="91754" tIns="45877" rIns="91754" bIns="45877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588634" y="2"/>
            <a:ext cx="4275402" cy="336788"/>
          </a:xfrm>
          <a:prstGeom prst="rect">
            <a:avLst/>
          </a:prstGeom>
        </p:spPr>
        <p:txBody>
          <a:bodyPr vert="horz" lIns="91754" tIns="45877" rIns="91754" bIns="45877" rtlCol="0"/>
          <a:lstStyle>
            <a:lvl1pPr algn="r">
              <a:defRPr sz="1200"/>
            </a:lvl1pPr>
          </a:lstStyle>
          <a:p>
            <a:fld id="{658E4649-3320-40B8-A837-E86FEDC2B533}" type="datetimeFigureOut">
              <a:rPr lang="en-GB" smtClean="0"/>
              <a:pPr/>
              <a:t>08/01/2026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49613" y="504825"/>
            <a:ext cx="3367087" cy="2527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54" tIns="45877" rIns="91754" bIns="45877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86632" y="3199489"/>
            <a:ext cx="7893050" cy="3031094"/>
          </a:xfrm>
          <a:prstGeom prst="rect">
            <a:avLst/>
          </a:prstGeom>
        </p:spPr>
        <p:txBody>
          <a:bodyPr vert="horz" lIns="91754" tIns="45877" rIns="91754" bIns="4587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5" y="6397806"/>
            <a:ext cx="4275402" cy="336788"/>
          </a:xfrm>
          <a:prstGeom prst="rect">
            <a:avLst/>
          </a:prstGeom>
        </p:spPr>
        <p:txBody>
          <a:bodyPr vert="horz" lIns="91754" tIns="45877" rIns="91754" bIns="45877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588634" y="6397806"/>
            <a:ext cx="4275402" cy="336788"/>
          </a:xfrm>
          <a:prstGeom prst="rect">
            <a:avLst/>
          </a:prstGeom>
        </p:spPr>
        <p:txBody>
          <a:bodyPr vert="horz" lIns="91754" tIns="45877" rIns="91754" bIns="45877" rtlCol="0" anchor="b"/>
          <a:lstStyle>
            <a:lvl1pPr algn="r">
              <a:defRPr sz="1200"/>
            </a:lvl1pPr>
          </a:lstStyle>
          <a:p>
            <a:fld id="{A3BFAA79-A1BC-4D84-9999-76A1AE105F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614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990033"/>
          </a:solidFill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69274A-B79A-46EF-A60A-F1632791E340}" type="datetimeFigureOut">
              <a:rPr lang="en-GB"/>
              <a:pPr>
                <a:defRPr/>
              </a:pPr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A7CAF2-C966-4E02-A7A3-7BCC5933D4F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41D4CD-0F67-493D-903D-92A3698DEF8C}" type="datetimeFigureOut">
              <a:rPr lang="en-GB"/>
              <a:pPr>
                <a:defRPr/>
              </a:pPr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C4D046-3327-4E00-9D44-0F16B3932FC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F1B852-E5E9-4404-9051-EB48FEA65929}" type="datetimeFigureOut">
              <a:rPr lang="en-GB"/>
              <a:pPr>
                <a:defRPr/>
              </a:pPr>
              <a:t>08/01/2026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58E302-7CD0-4A58-A73A-79760606512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F36B28-D438-4A91-9D8E-A1127CD2EA67}" type="datetimeFigureOut">
              <a:rPr lang="en-GB"/>
              <a:pPr>
                <a:defRPr/>
              </a:pPr>
              <a:t>08/01/2026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C7523F-6A89-405D-9AD6-D3B09A0DE73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4B0EF0-84A1-4E74-BC17-C4CE66DAEC6E}" type="datetimeFigureOut">
              <a:rPr lang="en-GB"/>
              <a:pPr>
                <a:defRPr/>
              </a:pPr>
              <a:t>08/01/2026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DC2142-23A7-45C1-84EA-5863C5C772B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2494DD-922F-4E8E-A17D-FAE41B14731D}" type="datetimeFigureOut">
              <a:rPr lang="en-GB"/>
              <a:pPr>
                <a:defRPr/>
              </a:pPr>
              <a:t>08/01/2026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999415-B22B-4358-B192-86E70DA3643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CBE3EC-2FB7-4A95-8B7C-01666C3E79A2}" type="datetimeFigureOut">
              <a:rPr lang="en-GB"/>
              <a:pPr>
                <a:defRPr/>
              </a:pPr>
              <a:t>08/01/2026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B8449A-BE83-41F6-B943-8FCEFB77E73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AED1B5-B3B7-439F-95AD-B5E4031E04BC}" type="datetimeFigureOut">
              <a:rPr lang="en-GB"/>
              <a:pPr>
                <a:defRPr/>
              </a:pPr>
              <a:t>08/01/2026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0CAA09-3F66-42E7-8E74-ECB591AE218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F26188-0783-4C03-B8F9-D80D955EFB5F}" type="datetimeFigureOut">
              <a:rPr lang="en-GB"/>
              <a:pPr>
                <a:defRPr/>
              </a:pPr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889667-E94B-4D42-A8DE-00589CAF2F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A5CEB-4CA1-415F-9FDC-58B7D4E3E94E}" type="datetimeFigureOut">
              <a:rPr lang="en-GB"/>
              <a:pPr>
                <a:defRPr/>
              </a:pPr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50C4F4-69D3-4CFC-A315-FF877BE45DC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solidFill>
            <a:srgbClr val="990033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 thruBlk="1"/>
  </p:transition>
  <p:txStyles>
    <p:titleStyle>
      <a:lvl1pPr algn="ctr" rtl="0" fontAlgn="base">
        <a:spcBef>
          <a:spcPct val="0"/>
        </a:spcBef>
        <a:spcAft>
          <a:spcPct val="0"/>
        </a:spcAft>
        <a:defRPr sz="4400" b="1" kern="1200">
          <a:solidFill>
            <a:schemeClr val="bg1"/>
          </a:solidFill>
          <a:latin typeface="Book Antiqua" pitchFamily="18" charset="0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rgbClr val="006600"/>
          </a:solidFill>
          <a:latin typeface="Book Antiqua" pitchFamily="18" charset="0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rgbClr val="006600"/>
          </a:solidFill>
          <a:latin typeface="Book Antiqua" pitchFamily="18" charset="0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006600"/>
          </a:solidFill>
          <a:latin typeface="Book Antiqua" pitchFamily="18" charset="0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006600"/>
          </a:solidFill>
          <a:latin typeface="Book Antiqua" pitchFamily="18" charset="0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006600"/>
          </a:solidFill>
          <a:latin typeface="Book Antiqua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ilto:safe@wimbledoncollege.org.uk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r 1P RG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01922"/>
            <a:ext cx="3456384" cy="3126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85800" y="3861048"/>
            <a:ext cx="7772400" cy="1470025"/>
          </a:xfrm>
        </p:spPr>
        <p:txBody>
          <a:bodyPr/>
          <a:lstStyle/>
          <a:p>
            <a:r>
              <a:rPr lang="en-GB" sz="3600" dirty="0"/>
              <a:t>Grammar Work Experience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371600" y="5616823"/>
            <a:ext cx="6400800" cy="836513"/>
          </a:xfrm>
        </p:spPr>
        <p:txBody>
          <a:bodyPr/>
          <a:lstStyle/>
          <a:p>
            <a:r>
              <a:rPr lang="en-GB" b="1" dirty="0">
                <a:solidFill>
                  <a:srgbClr val="006600"/>
                </a:solidFill>
              </a:rPr>
              <a:t>12th January 2026</a:t>
            </a:r>
          </a:p>
        </p:txBody>
      </p:sp>
    </p:spTree>
    <p:extLst>
      <p:ext uri="{BB962C8B-B14F-4D97-AF65-F5344CB8AC3E}">
        <p14:creationId xmlns:p14="http://schemas.microsoft.com/office/powerpoint/2010/main" val="2214849468"/>
      </p:ext>
    </p:extLst>
  </p:cSld>
  <p:clrMapOvr>
    <a:masterClrMapping/>
  </p:clrMapOvr>
  <p:transition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  <a:solidFill>
            <a:srgbClr val="990033"/>
          </a:solidFill>
        </p:spPr>
        <p:txBody>
          <a:bodyPr/>
          <a:lstStyle/>
          <a:p>
            <a:r>
              <a:rPr lang="en-GB" dirty="0"/>
              <a:t>Grammar Work Experience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5069160"/>
          </a:xfrm>
        </p:spPr>
        <p:txBody>
          <a:bodyPr/>
          <a:lstStyle/>
          <a:p>
            <a:pPr marL="0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dirty="0">
                <a:cs typeface="Arial" pitchFamily="34" charset="0"/>
              </a:rPr>
              <a:t>Why Work Experience?</a:t>
            </a:r>
          </a:p>
          <a:p>
            <a:pPr marL="0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dirty="0">
                <a:cs typeface="Arial" pitchFamily="34" charset="0"/>
              </a:rPr>
              <a:t>Key dates</a:t>
            </a:r>
          </a:p>
          <a:p>
            <a:pPr marL="0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dirty="0">
                <a:cs typeface="Arial" pitchFamily="34" charset="0"/>
              </a:rPr>
              <a:t>Finding a placement</a:t>
            </a:r>
          </a:p>
          <a:p>
            <a:pPr marL="0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dirty="0">
                <a:cs typeface="Arial" pitchFamily="34" charset="0"/>
              </a:rPr>
              <a:t>Health and Safety</a:t>
            </a:r>
          </a:p>
          <a:p>
            <a:pPr marL="0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dirty="0">
                <a:cs typeface="Arial" pitchFamily="34" charset="0"/>
              </a:rPr>
              <a:t>Getting ready for the first day</a:t>
            </a:r>
          </a:p>
          <a:p>
            <a:pPr marL="0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dirty="0">
                <a:cs typeface="Arial" pitchFamily="34" charset="0"/>
              </a:rPr>
              <a:t>Work Experience week</a:t>
            </a:r>
          </a:p>
          <a:p>
            <a:pPr marL="0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dirty="0">
                <a:cs typeface="Arial" pitchFamily="34" charset="0"/>
              </a:rPr>
              <a:t>After Work Experience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152" y="-27384"/>
            <a:ext cx="1080360" cy="108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12775"/>
      </p:ext>
    </p:extLst>
  </p:cSld>
  <p:clrMapOvr>
    <a:masterClrMapping/>
  </p:clrMapOvr>
  <p:transition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  <a:solidFill>
            <a:srgbClr val="990033"/>
          </a:solidFill>
        </p:spPr>
        <p:txBody>
          <a:bodyPr/>
          <a:lstStyle/>
          <a:p>
            <a:r>
              <a:rPr lang="en-GB" dirty="0"/>
              <a:t>Why Work Experience?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069160"/>
          </a:xfrm>
        </p:spPr>
        <p:txBody>
          <a:bodyPr/>
          <a:lstStyle/>
          <a:p>
            <a:pPr marL="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dirty="0">
                <a:cs typeface="Arial" pitchFamily="34" charset="0"/>
              </a:rPr>
              <a:t>To give your son a taste of the </a:t>
            </a:r>
            <a:r>
              <a:rPr lang="en-GB" b="1" dirty="0">
                <a:cs typeface="Arial" pitchFamily="34" charset="0"/>
              </a:rPr>
              <a:t>world of work</a:t>
            </a:r>
          </a:p>
          <a:p>
            <a:pPr marL="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dirty="0">
                <a:cs typeface="Arial" pitchFamily="34" charset="0"/>
              </a:rPr>
              <a:t>To allow him to try out </a:t>
            </a:r>
            <a:r>
              <a:rPr lang="en-GB" b="1" dirty="0">
                <a:cs typeface="Arial" pitchFamily="34" charset="0"/>
              </a:rPr>
              <a:t>career aspirations </a:t>
            </a:r>
            <a:r>
              <a:rPr lang="en-GB" dirty="0">
                <a:cs typeface="Arial" pitchFamily="34" charset="0"/>
              </a:rPr>
              <a:t>he may have</a:t>
            </a:r>
          </a:p>
          <a:p>
            <a:pPr marL="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dirty="0">
                <a:cs typeface="Arial" pitchFamily="34" charset="0"/>
              </a:rPr>
              <a:t>To experience first-hand the </a:t>
            </a:r>
            <a:r>
              <a:rPr lang="en-GB" b="1" dirty="0">
                <a:cs typeface="Arial" pitchFamily="34" charset="0"/>
              </a:rPr>
              <a:t>expectations</a:t>
            </a:r>
            <a:r>
              <a:rPr lang="en-GB" dirty="0">
                <a:cs typeface="Arial" pitchFamily="34" charset="0"/>
              </a:rPr>
              <a:t> and </a:t>
            </a:r>
            <a:r>
              <a:rPr lang="en-GB" b="1" dirty="0">
                <a:cs typeface="Arial" pitchFamily="34" charset="0"/>
              </a:rPr>
              <a:t>demands</a:t>
            </a:r>
            <a:r>
              <a:rPr lang="en-GB" dirty="0">
                <a:cs typeface="Arial" pitchFamily="34" charset="0"/>
              </a:rPr>
              <a:t> of the workplace</a:t>
            </a:r>
          </a:p>
          <a:p>
            <a:pPr marL="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dirty="0">
                <a:cs typeface="Arial" pitchFamily="34" charset="0"/>
              </a:rPr>
              <a:t>To </a:t>
            </a:r>
            <a:r>
              <a:rPr lang="en-GB" b="1" dirty="0">
                <a:cs typeface="Arial" pitchFamily="34" charset="0"/>
              </a:rPr>
              <a:t>focus</a:t>
            </a:r>
            <a:r>
              <a:rPr lang="en-GB" dirty="0">
                <a:cs typeface="Arial" pitchFamily="34" charset="0"/>
              </a:rPr>
              <a:t> his mind on what he then needs to do in school to gain access to his chosen career</a:t>
            </a:r>
          </a:p>
          <a:p>
            <a:pPr marL="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b="1" dirty="0">
                <a:cs typeface="Arial" pitchFamily="34" charset="0"/>
              </a:rPr>
              <a:t>Enjoyable and rewarding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152" y="-27384"/>
            <a:ext cx="1080360" cy="108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219641"/>
      </p:ext>
    </p:extLst>
  </p:cSld>
  <p:clrMapOvr>
    <a:masterClrMapping/>
  </p:clrMapOvr>
  <p:transition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  <a:solidFill>
            <a:srgbClr val="990033"/>
          </a:solidFill>
        </p:spPr>
        <p:txBody>
          <a:bodyPr/>
          <a:lstStyle/>
          <a:p>
            <a:r>
              <a:rPr lang="en-GB" dirty="0"/>
              <a:t>Key Dates 2026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069160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spcAft>
                <a:spcPts val="600"/>
              </a:spcAft>
              <a:buNone/>
              <a:defRPr/>
            </a:pPr>
            <a:endParaRPr lang="en-GB" sz="2400" b="1" dirty="0"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en-GB" sz="2400" b="1" dirty="0">
                <a:cs typeface="Arial" pitchFamily="34" charset="0"/>
              </a:rPr>
              <a:t>Meeting for Parents		Monday 12th January</a:t>
            </a:r>
          </a:p>
          <a:p>
            <a:pPr marL="0" indent="0" eaLnBrk="1" hangingPunct="1"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en-GB" sz="2400" b="1" dirty="0">
                <a:cs typeface="Arial" pitchFamily="34" charset="0"/>
              </a:rPr>
              <a:t>Assembly for Boys			Start of Spring Term </a:t>
            </a:r>
          </a:p>
          <a:p>
            <a:pPr marL="0" indent="0" eaLnBrk="1" hangingPunct="1"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en-GB" sz="2400" b="1" dirty="0">
                <a:cs typeface="Arial" pitchFamily="34" charset="0"/>
              </a:rPr>
              <a:t>Agreement Forms deadline	Friday 8th May </a:t>
            </a:r>
          </a:p>
          <a:p>
            <a:pPr marL="0" indent="0" eaLnBrk="1" hangingPunct="1"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en-GB" sz="2400" b="1" dirty="0">
                <a:cs typeface="Arial" pitchFamily="34" charset="0"/>
              </a:rPr>
              <a:t>Pre-Visit to Workplace		May half-term (advised) </a:t>
            </a:r>
          </a:p>
          <a:p>
            <a:pPr marL="0" indent="0" eaLnBrk="1" hangingPunct="1"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en-GB" sz="2400" b="1" dirty="0">
                <a:cs typeface="Arial" pitchFamily="34" charset="0"/>
              </a:rPr>
              <a:t>Work Experience Week		Monday 6th –Friday 10th July</a:t>
            </a:r>
          </a:p>
          <a:p>
            <a:pPr marL="0" indent="0" eaLnBrk="1" hangingPunct="1"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en-GB" sz="2400" b="1" dirty="0">
                <a:cs typeface="Arial" pitchFamily="34" charset="0"/>
              </a:rPr>
              <a:t>Boys return to school		Monday 13th July</a:t>
            </a:r>
          </a:p>
          <a:p>
            <a:pPr marL="0" indent="0" eaLnBrk="1" hangingPunct="1">
              <a:spcBef>
                <a:spcPts val="600"/>
              </a:spcBef>
              <a:spcAft>
                <a:spcPts val="600"/>
              </a:spcAft>
              <a:buNone/>
              <a:defRPr/>
            </a:pPr>
            <a:endParaRPr lang="en-GB" b="1" dirty="0"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152" y="-27384"/>
            <a:ext cx="1080360" cy="108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105647"/>
      </p:ext>
    </p:extLst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  <a:solidFill>
            <a:srgbClr val="990033"/>
          </a:solidFill>
        </p:spPr>
        <p:txBody>
          <a:bodyPr/>
          <a:lstStyle/>
          <a:p>
            <a:r>
              <a:rPr lang="en-GB" dirty="0"/>
              <a:t>Finding a Placement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069160"/>
          </a:xfrm>
        </p:spPr>
        <p:txBody>
          <a:bodyPr/>
          <a:lstStyle/>
          <a:p>
            <a:pPr eaLnBrk="1" hangingPunct="1">
              <a:defRPr/>
            </a:pPr>
            <a:endParaRPr lang="en-GB" dirty="0">
              <a:cs typeface="Arial" pitchFamily="34" charset="0"/>
            </a:endParaRPr>
          </a:p>
          <a:p>
            <a:pPr>
              <a:defRPr/>
            </a:pPr>
            <a:r>
              <a:rPr lang="en-GB" dirty="0">
                <a:cs typeface="Arial" pitchFamily="34" charset="0"/>
              </a:rPr>
              <a:t>How do I find a placement?</a:t>
            </a:r>
          </a:p>
          <a:p>
            <a:pPr eaLnBrk="1" hangingPunct="1">
              <a:defRPr/>
            </a:pPr>
            <a:r>
              <a:rPr lang="en-GB" dirty="0">
                <a:cs typeface="Arial" pitchFamily="34" charset="0"/>
              </a:rPr>
              <a:t>Ms Parrish is available in the careers room Tuesday 3.10-4.00pm</a:t>
            </a:r>
          </a:p>
          <a:p>
            <a:pPr eaLnBrk="1" hangingPunct="1">
              <a:defRPr/>
            </a:pPr>
            <a:r>
              <a:rPr lang="en-GB" dirty="0">
                <a:cs typeface="Arial" pitchFamily="34" charset="0"/>
              </a:rPr>
              <a:t>What if I can’t find a placement?</a:t>
            </a:r>
          </a:p>
          <a:p>
            <a:pPr eaLnBrk="1" hangingPunct="1">
              <a:defRPr/>
            </a:pPr>
            <a:r>
              <a:rPr lang="en-GB" dirty="0">
                <a:cs typeface="Arial" pitchFamily="34" charset="0"/>
              </a:rPr>
              <a:t>Can you help someone else?</a:t>
            </a:r>
          </a:p>
          <a:p>
            <a:pPr eaLnBrk="1" hangingPunct="1">
              <a:defRPr/>
            </a:pPr>
            <a:r>
              <a:rPr lang="en-GB" dirty="0">
                <a:cs typeface="Arial" pitchFamily="34" charset="0"/>
              </a:rPr>
              <a:t>Can I extend work experience?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152" y="-27384"/>
            <a:ext cx="1080360" cy="108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920774"/>
      </p:ext>
    </p:extLst>
  </p:cSld>
  <p:clrMapOvr>
    <a:masterClrMapping/>
  </p:clrMapOvr>
  <p:transition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2650306"/>
          </a:xfrm>
          <a:solidFill>
            <a:srgbClr val="990033"/>
          </a:solidFill>
        </p:spPr>
        <p:txBody>
          <a:bodyPr/>
          <a:lstStyle/>
          <a:p>
            <a:pPr algn="r"/>
            <a:r>
              <a:rPr lang="en-GB" dirty="0"/>
              <a:t>Writing to </a:t>
            </a:r>
            <a:br>
              <a:rPr lang="en-GB" dirty="0"/>
            </a:br>
            <a:r>
              <a:rPr lang="en-GB" dirty="0"/>
              <a:t>the company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152" y="-27384"/>
            <a:ext cx="1080360" cy="10844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27A5D43-E0BF-4467-9F0F-6BF7E9E9712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100" t="22001" r="33463" b="7987"/>
          <a:stretch/>
        </p:blipFill>
        <p:spPr>
          <a:xfrm>
            <a:off x="193512" y="800718"/>
            <a:ext cx="5208587" cy="578850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A49BC21-0B13-45CA-A463-9C557DBB8F1A}"/>
              </a:ext>
            </a:extLst>
          </p:cNvPr>
          <p:cNvSpPr txBox="1"/>
          <p:nvPr/>
        </p:nvSpPr>
        <p:spPr>
          <a:xfrm>
            <a:off x="5940152" y="3573016"/>
            <a:ext cx="2664296" cy="30469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Book Antiqua" panose="02040602050305030304" pitchFamily="18" charset="0"/>
              </a:rPr>
              <a:t>Draft found in the Work Experience booklet </a:t>
            </a:r>
          </a:p>
          <a:p>
            <a:endParaRPr lang="en-US" sz="2400" dirty="0">
              <a:latin typeface="Book Antiqua" panose="02040602050305030304" pitchFamily="18" charset="0"/>
            </a:endParaRPr>
          </a:p>
          <a:p>
            <a:r>
              <a:rPr lang="en-US" sz="2400" dirty="0">
                <a:latin typeface="Book Antiqua" panose="02040602050305030304" pitchFamily="18" charset="0"/>
              </a:rPr>
              <a:t>Please do not give personal email or phone number out</a:t>
            </a:r>
            <a:endParaRPr lang="en-GB" sz="24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1849519"/>
      </p:ext>
    </p:extLst>
  </p:cSld>
  <p:clrMapOvr>
    <a:masterClrMapping/>
  </p:clrMapOvr>
  <p:transition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  <a:solidFill>
            <a:srgbClr val="990033"/>
          </a:solidFill>
        </p:spPr>
        <p:txBody>
          <a:bodyPr/>
          <a:lstStyle/>
          <a:p>
            <a:r>
              <a:rPr lang="en-GB" dirty="0"/>
              <a:t>Work Experience In The Past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069160"/>
          </a:xfrm>
        </p:spPr>
        <p:txBody>
          <a:bodyPr/>
          <a:lstStyle/>
          <a:p>
            <a:pPr eaLnBrk="1" hangingPunct="1">
              <a:defRPr/>
            </a:pPr>
            <a:endParaRPr lang="en-GB" sz="2000" b="1" dirty="0">
              <a:cs typeface="Arial" pitchFamily="34" charset="0"/>
            </a:endParaRPr>
          </a:p>
          <a:p>
            <a:pPr>
              <a:defRPr/>
            </a:pPr>
            <a:r>
              <a:rPr lang="en-GB" sz="2000" b="1" dirty="0">
                <a:cs typeface="Arial" pitchFamily="34" charset="0"/>
              </a:rPr>
              <a:t>Primary Schools</a:t>
            </a:r>
          </a:p>
          <a:p>
            <a:pPr>
              <a:defRPr/>
            </a:pPr>
            <a:r>
              <a:rPr lang="en-GB" sz="2000" b="1" dirty="0">
                <a:cs typeface="Arial" pitchFamily="34" charset="0"/>
              </a:rPr>
              <a:t>TFL</a:t>
            </a:r>
          </a:p>
          <a:p>
            <a:pPr>
              <a:defRPr/>
            </a:pPr>
            <a:r>
              <a:rPr lang="en-GB" sz="2000" b="1" dirty="0">
                <a:cs typeface="Arial" pitchFamily="34" charset="0"/>
              </a:rPr>
              <a:t>Fulham Football Club</a:t>
            </a:r>
          </a:p>
          <a:p>
            <a:pPr>
              <a:defRPr/>
            </a:pPr>
            <a:r>
              <a:rPr lang="en-GB" sz="2000" b="1" dirty="0">
                <a:cs typeface="Arial" pitchFamily="34" charset="0"/>
              </a:rPr>
              <a:t>HSBC Bank</a:t>
            </a:r>
          </a:p>
          <a:p>
            <a:pPr>
              <a:defRPr/>
            </a:pPr>
            <a:r>
              <a:rPr lang="en-GB" sz="2000" b="1" dirty="0">
                <a:cs typeface="Arial" pitchFamily="34" charset="0"/>
              </a:rPr>
              <a:t>Marks &amp; Spencer</a:t>
            </a:r>
          </a:p>
          <a:p>
            <a:pPr>
              <a:defRPr/>
            </a:pPr>
            <a:r>
              <a:rPr lang="en-GB" sz="2000" b="1" dirty="0">
                <a:cs typeface="Arial" pitchFamily="34" charset="0"/>
              </a:rPr>
              <a:t>BT</a:t>
            </a:r>
          </a:p>
          <a:p>
            <a:pPr>
              <a:defRPr/>
            </a:pPr>
            <a:r>
              <a:rPr lang="en-GB" sz="2000" b="1" dirty="0">
                <a:cs typeface="Arial" pitchFamily="34" charset="0"/>
              </a:rPr>
              <a:t>Network Rail</a:t>
            </a:r>
          </a:p>
          <a:p>
            <a:pPr>
              <a:defRPr/>
            </a:pPr>
            <a:r>
              <a:rPr lang="en-GB" sz="2000" b="1" dirty="0">
                <a:cs typeface="Arial" pitchFamily="34" charset="0"/>
              </a:rPr>
              <a:t>Kings College Hospital</a:t>
            </a:r>
          </a:p>
          <a:p>
            <a:pPr>
              <a:defRPr/>
            </a:pPr>
            <a:r>
              <a:rPr lang="en-GB" sz="2000" b="1" dirty="0">
                <a:cs typeface="Arial" pitchFamily="34" charset="0"/>
              </a:rPr>
              <a:t>British Transport Police</a:t>
            </a:r>
          </a:p>
          <a:p>
            <a:pPr>
              <a:defRPr/>
            </a:pPr>
            <a:r>
              <a:rPr lang="en-GB" sz="2000" b="1" dirty="0">
                <a:cs typeface="Arial" pitchFamily="34" charset="0"/>
              </a:rPr>
              <a:t>Titan Sports Academy</a:t>
            </a:r>
          </a:p>
          <a:p>
            <a:pPr>
              <a:defRPr/>
            </a:pPr>
            <a:r>
              <a:rPr lang="en-GB" sz="2000" b="1" dirty="0">
                <a:cs typeface="Arial" pitchFamily="34" charset="0"/>
              </a:rPr>
              <a:t>City Hall</a:t>
            </a:r>
          </a:p>
          <a:p>
            <a:pPr>
              <a:defRPr/>
            </a:pPr>
            <a:r>
              <a:rPr lang="en-GB" sz="2000" b="1" dirty="0">
                <a:cs typeface="Arial" pitchFamily="34" charset="0"/>
              </a:rPr>
              <a:t>Wimbledon Golf Club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152" y="-27384"/>
            <a:ext cx="1080360" cy="108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772968"/>
      </p:ext>
    </p:extLst>
  </p:cSld>
  <p:clrMapOvr>
    <a:masterClrMapping/>
  </p:clrMapOvr>
  <p:transition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  <a:solidFill>
            <a:srgbClr val="990033"/>
          </a:solidFill>
        </p:spPr>
        <p:txBody>
          <a:bodyPr/>
          <a:lstStyle/>
          <a:p>
            <a:r>
              <a:rPr lang="en-GB" dirty="0"/>
              <a:t>Health and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069160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endParaRPr lang="en-GB" dirty="0">
              <a:cs typeface="Arial" pitchFamily="34" charset="0"/>
            </a:endParaRPr>
          </a:p>
          <a:p>
            <a:pPr eaLnBrk="1" hangingPunct="1">
              <a:defRPr/>
            </a:pPr>
            <a:r>
              <a:rPr lang="en-GB" dirty="0">
                <a:cs typeface="Arial" pitchFamily="34" charset="0"/>
              </a:rPr>
              <a:t>Insurance</a:t>
            </a:r>
          </a:p>
          <a:p>
            <a:pPr eaLnBrk="1" hangingPunct="1">
              <a:buFontTx/>
              <a:buChar char="-"/>
              <a:defRPr/>
            </a:pPr>
            <a:r>
              <a:rPr lang="en-GB" dirty="0">
                <a:cs typeface="Arial" pitchFamily="34" charset="0"/>
              </a:rPr>
              <a:t>Employers Liability Insurance Policy</a:t>
            </a:r>
          </a:p>
          <a:p>
            <a:pPr marL="0" indent="0" eaLnBrk="1" hangingPunct="1">
              <a:buNone/>
              <a:defRPr/>
            </a:pPr>
            <a:r>
              <a:rPr lang="en-US" i="1" dirty="0">
                <a:cs typeface="Arial" pitchFamily="34" charset="0"/>
              </a:rPr>
              <a:t>	(Public Liability Insurance)</a:t>
            </a:r>
            <a:endParaRPr lang="en-GB" i="1" dirty="0">
              <a:cs typeface="Arial" pitchFamily="34" charset="0"/>
            </a:endParaRPr>
          </a:p>
          <a:p>
            <a:pPr marL="0" indent="0" eaLnBrk="1" hangingPunct="1">
              <a:buNone/>
              <a:defRPr/>
            </a:pPr>
            <a:endParaRPr lang="en-GB" dirty="0">
              <a:cs typeface="Arial" pitchFamily="34" charset="0"/>
            </a:endParaRPr>
          </a:p>
          <a:p>
            <a:pPr eaLnBrk="1" hangingPunct="1">
              <a:defRPr/>
            </a:pPr>
            <a:r>
              <a:rPr lang="en-GB" dirty="0">
                <a:cs typeface="Arial" pitchFamily="34" charset="0"/>
              </a:rPr>
              <a:t>Child Protection</a:t>
            </a:r>
          </a:p>
          <a:p>
            <a:pPr eaLnBrk="1" hangingPunct="1">
              <a:defRPr/>
            </a:pPr>
            <a:endParaRPr lang="en-GB" dirty="0">
              <a:cs typeface="Arial" pitchFamily="34" charset="0"/>
            </a:endParaRPr>
          </a:p>
          <a:p>
            <a:pPr eaLnBrk="1" hangingPunct="1">
              <a:defRPr/>
            </a:pPr>
            <a:r>
              <a:rPr lang="en-GB" dirty="0">
                <a:cs typeface="Arial" pitchFamily="34" charset="0"/>
              </a:rPr>
              <a:t>Work Experience Agreement Form</a:t>
            </a:r>
          </a:p>
          <a:p>
            <a:pPr eaLnBrk="1" hangingPunct="1">
              <a:defRPr/>
            </a:pPr>
            <a:endParaRPr lang="en-GB" dirty="0"/>
          </a:p>
          <a:p>
            <a:pPr eaLnBrk="1" hangingPunct="1">
              <a:defRPr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152" y="-27384"/>
            <a:ext cx="1080360" cy="108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779235"/>
      </p:ext>
    </p:extLst>
  </p:cSld>
  <p:clrMapOvr>
    <a:masterClrMapping/>
  </p:clrMapOvr>
  <p:transition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DBFEA-9A8A-4492-9F53-B1C308884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Things to consider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69F4B5-8D99-4309-BB12-1215A12FBE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213176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en-US" sz="2400" dirty="0"/>
              <a:t>Is the person a sole trader?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Is the experience safe?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Do they have a risk assessment? 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Do I need to make the employer aware of any information about my son?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Parental checklist in the booklet </a:t>
            </a:r>
          </a:p>
          <a:p>
            <a:pPr marL="0" indent="0" algn="ctr">
              <a:buNone/>
            </a:pPr>
            <a:endParaRPr lang="en-US" sz="2400" b="1" dirty="0"/>
          </a:p>
          <a:p>
            <a:pPr marL="0" indent="0" algn="ctr">
              <a:buNone/>
            </a:pPr>
            <a:r>
              <a:rPr lang="en-US" sz="2400" b="1" dirty="0"/>
              <a:t>All placements are agreed at the Headteacher’s discretion 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1102356687"/>
      </p:ext>
    </p:extLst>
  </p:cSld>
  <p:clrMapOvr>
    <a:masterClrMapping/>
  </p:clrMapOvr>
  <p:transition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  <a:solidFill>
            <a:srgbClr val="990033"/>
          </a:solidFill>
        </p:spPr>
        <p:txBody>
          <a:bodyPr/>
          <a:lstStyle/>
          <a:p>
            <a:r>
              <a:rPr lang="en-GB" dirty="0"/>
              <a:t>The ‘blue’ 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069160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152" y="-27384"/>
            <a:ext cx="1080360" cy="108445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14" t="14743" r="17409" b="5671"/>
          <a:stretch/>
        </p:blipFill>
        <p:spPr bwMode="auto">
          <a:xfrm>
            <a:off x="539792" y="1268760"/>
            <a:ext cx="7992648" cy="5475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6768214"/>
      </p:ext>
    </p:extLst>
  </p:cSld>
  <p:clrMapOvr>
    <a:masterClrMapping/>
  </p:clrMapOvr>
  <p:transition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  <a:solidFill>
            <a:srgbClr val="990033"/>
          </a:solidFill>
        </p:spPr>
        <p:txBody>
          <a:bodyPr/>
          <a:lstStyle/>
          <a:p>
            <a:r>
              <a:rPr lang="en-GB" dirty="0"/>
              <a:t>Planning for Work experience    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069160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>
                <a:cs typeface="Arial" pitchFamily="34" charset="0"/>
              </a:rPr>
              <a:t>Pre-placement day </a:t>
            </a:r>
          </a:p>
          <a:p>
            <a:pPr marL="0" indent="0" eaLnBrk="1" hangingPunct="1">
              <a:buNone/>
              <a:defRPr/>
            </a:pPr>
            <a:endParaRPr lang="en-GB" dirty="0">
              <a:cs typeface="Arial" pitchFamily="34" charset="0"/>
            </a:endParaRPr>
          </a:p>
          <a:p>
            <a:pPr eaLnBrk="1" hangingPunct="1">
              <a:defRPr/>
            </a:pPr>
            <a:r>
              <a:rPr lang="en-GB" dirty="0">
                <a:cs typeface="Arial" pitchFamily="34" charset="0"/>
              </a:rPr>
              <a:t>Arrange an appointment well in advance with the placement provider</a:t>
            </a:r>
          </a:p>
          <a:p>
            <a:pPr eaLnBrk="1" hangingPunct="1">
              <a:defRPr/>
            </a:pPr>
            <a:endParaRPr lang="en-US" dirty="0">
              <a:cs typeface="Arial" pitchFamily="34" charset="0"/>
            </a:endParaRPr>
          </a:p>
          <a:p>
            <a:pPr eaLnBrk="1" hangingPunct="1">
              <a:defRPr/>
            </a:pPr>
            <a:r>
              <a:rPr lang="en-US" dirty="0">
                <a:cs typeface="Arial" pitchFamily="34" charset="0"/>
              </a:rPr>
              <a:t>M</a:t>
            </a:r>
            <a:r>
              <a:rPr lang="en-GB" dirty="0">
                <a:cs typeface="Arial" pitchFamily="34" charset="0"/>
              </a:rPr>
              <a:t>ay half-term would be a good time to visit </a:t>
            </a:r>
          </a:p>
          <a:p>
            <a:pPr marL="0" indent="0" eaLnBrk="1" hangingPunct="1">
              <a:buNone/>
              <a:defRPr/>
            </a:pPr>
            <a:endParaRPr lang="en-GB" dirty="0"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152" y="-27384"/>
            <a:ext cx="1080360" cy="108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990919"/>
      </p:ext>
    </p:extLst>
  </p:cSld>
  <p:clrMapOvr>
    <a:masterClrMapping/>
  </p:clrMapOvr>
  <p:transition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  <a:solidFill>
            <a:srgbClr val="990033"/>
          </a:solidFill>
        </p:spPr>
        <p:txBody>
          <a:bodyPr/>
          <a:lstStyle/>
          <a:p>
            <a:r>
              <a:rPr lang="en-GB" dirty="0"/>
              <a:t>Work Experience Week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069160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pPr marL="0" indent="0">
              <a:buNone/>
              <a:defRPr/>
            </a:pPr>
            <a:r>
              <a:rPr lang="en-US" sz="2800" u="sng" dirty="0">
                <a:cs typeface="Arial" pitchFamily="34" charset="0"/>
              </a:rPr>
              <a:t>Before Work Experience Week </a:t>
            </a:r>
          </a:p>
          <a:p>
            <a:pPr>
              <a:defRPr/>
            </a:pPr>
            <a:r>
              <a:rPr lang="en-US" sz="2800" dirty="0">
                <a:cs typeface="Arial" pitchFamily="34" charset="0"/>
              </a:rPr>
              <a:t>C</a:t>
            </a:r>
            <a:r>
              <a:rPr lang="en-GB" sz="2800" dirty="0" err="1">
                <a:cs typeface="Arial" pitchFamily="34" charset="0"/>
              </a:rPr>
              <a:t>hecklist</a:t>
            </a:r>
            <a:r>
              <a:rPr lang="en-GB" sz="2800" dirty="0">
                <a:cs typeface="Arial" pitchFamily="34" charset="0"/>
              </a:rPr>
              <a:t> (in the booklet)</a:t>
            </a:r>
          </a:p>
          <a:p>
            <a:pPr marL="0" indent="0">
              <a:buNone/>
              <a:defRPr/>
            </a:pPr>
            <a:endParaRPr lang="en-GB" sz="2800" dirty="0">
              <a:cs typeface="Arial" pitchFamily="34" charset="0"/>
            </a:endParaRPr>
          </a:p>
          <a:p>
            <a:pPr marL="0" indent="0">
              <a:buNone/>
              <a:defRPr/>
            </a:pPr>
            <a:r>
              <a:rPr lang="en-GB" sz="2800" dirty="0">
                <a:cs typeface="Arial" pitchFamily="34" charset="0"/>
              </a:rPr>
              <a:t> </a:t>
            </a:r>
            <a:r>
              <a:rPr lang="en-GB" sz="2800" u="sng" dirty="0">
                <a:cs typeface="Arial" pitchFamily="34" charset="0"/>
              </a:rPr>
              <a:t>During Work Experience week</a:t>
            </a:r>
            <a:endParaRPr lang="en-US" sz="2800" u="sng" dirty="0">
              <a:cs typeface="Arial" pitchFamily="34" charset="0"/>
            </a:endParaRPr>
          </a:p>
          <a:p>
            <a:pPr>
              <a:defRPr/>
            </a:pPr>
            <a:r>
              <a:rPr lang="en-US" sz="2800" dirty="0">
                <a:cs typeface="Arial" pitchFamily="34" charset="0"/>
              </a:rPr>
              <a:t>G</a:t>
            </a:r>
            <a:r>
              <a:rPr lang="en-GB" sz="2800" dirty="0" err="1">
                <a:cs typeface="Arial" pitchFamily="34" charset="0"/>
              </a:rPr>
              <a:t>eneral</a:t>
            </a:r>
            <a:r>
              <a:rPr lang="en-GB" sz="2800" dirty="0">
                <a:cs typeface="Arial" pitchFamily="34" charset="0"/>
              </a:rPr>
              <a:t> queries  </a:t>
            </a:r>
          </a:p>
          <a:p>
            <a:pPr marL="0" indent="0">
              <a:buNone/>
              <a:defRPr/>
            </a:pPr>
            <a:r>
              <a:rPr lang="en-US" sz="2800" dirty="0">
                <a:cs typeface="Arial" pitchFamily="34" charset="0"/>
              </a:rPr>
              <a:t>christopher.cole@wimbledoncollege.org.uk </a:t>
            </a:r>
          </a:p>
          <a:p>
            <a:pPr marL="0" indent="0">
              <a:buNone/>
              <a:defRPr/>
            </a:pPr>
            <a:endParaRPr lang="en-US" sz="2800" dirty="0">
              <a:cs typeface="Arial" pitchFamily="34" charset="0"/>
            </a:endParaRPr>
          </a:p>
          <a:p>
            <a:pPr marL="0" indent="0">
              <a:buNone/>
              <a:defRPr/>
            </a:pPr>
            <a:r>
              <a:rPr lang="en-US" sz="2800" u="sng" dirty="0">
                <a:cs typeface="Arial" pitchFamily="34" charset="0"/>
              </a:rPr>
              <a:t>S</a:t>
            </a:r>
            <a:r>
              <a:rPr lang="en-GB" sz="2800" u="sng" dirty="0" err="1">
                <a:cs typeface="Arial" pitchFamily="34" charset="0"/>
              </a:rPr>
              <a:t>afegaurding</a:t>
            </a:r>
            <a:r>
              <a:rPr lang="en-GB" sz="2800" u="sng" dirty="0">
                <a:cs typeface="Arial" pitchFamily="34" charset="0"/>
              </a:rPr>
              <a:t> </a:t>
            </a:r>
          </a:p>
          <a:p>
            <a:pPr marL="0" indent="0" eaLnBrk="1" hangingPunct="1">
              <a:buNone/>
              <a:defRPr/>
            </a:pPr>
            <a:r>
              <a:rPr lang="en-US" sz="2800" dirty="0">
                <a:cs typeface="Arial" pitchFamily="34" charset="0"/>
                <a:hlinkClick r:id="rId2"/>
              </a:rPr>
              <a:t>safe@wimbledoncollege.org.uk</a:t>
            </a:r>
            <a:endParaRPr lang="en-US" sz="2800" dirty="0">
              <a:cs typeface="Arial" pitchFamily="34" charset="0"/>
            </a:endParaRPr>
          </a:p>
          <a:p>
            <a:pPr marL="0" indent="0" eaLnBrk="1" hangingPunct="1">
              <a:buNone/>
              <a:defRPr/>
            </a:pPr>
            <a:endParaRPr lang="en-US" dirty="0">
              <a:cs typeface="Arial" pitchFamily="34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en-GB" dirty="0"/>
          </a:p>
          <a:p>
            <a:pPr marL="0" indent="0" eaLnBrk="1" hangingPunct="1">
              <a:buNone/>
              <a:defRPr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152" y="-27384"/>
            <a:ext cx="1080360" cy="108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842928"/>
      </p:ext>
    </p:extLst>
  </p:cSld>
  <p:clrMapOvr>
    <a:masterClrMapping/>
  </p:clrMapOvr>
  <p:transition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  <a:solidFill>
            <a:srgbClr val="990033"/>
          </a:solidFill>
        </p:spPr>
        <p:txBody>
          <a:bodyPr/>
          <a:lstStyle/>
          <a:p>
            <a:r>
              <a:rPr lang="en-GB" dirty="0"/>
              <a:t>After Work Experience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06916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en-US" dirty="0">
              <a:cs typeface="Arial" pitchFamily="34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en-GB" dirty="0">
              <a:cs typeface="Arial" pitchFamily="34" charset="0"/>
            </a:endParaRPr>
          </a:p>
          <a:p>
            <a:pPr eaLnBrk="1" hangingPunct="1">
              <a:defRPr/>
            </a:pPr>
            <a:r>
              <a:rPr lang="en-GB" dirty="0">
                <a:cs typeface="Arial" pitchFamily="34" charset="0"/>
              </a:rPr>
              <a:t>Evaluation and reflection of the week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GB" dirty="0">
              <a:cs typeface="Arial" pitchFamily="34" charset="0"/>
            </a:endParaRPr>
          </a:p>
          <a:p>
            <a:pPr eaLnBrk="1" hangingPunct="1">
              <a:defRPr/>
            </a:pPr>
            <a:r>
              <a:rPr lang="en-GB" dirty="0">
                <a:cs typeface="Arial" pitchFamily="34" charset="0"/>
              </a:rPr>
              <a:t>Thanking people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GB" dirty="0"/>
          </a:p>
          <a:p>
            <a:pPr eaLnBrk="1" hangingPunct="1">
              <a:buFont typeface="Wingdings" pitchFamily="2" charset="2"/>
              <a:buNone/>
              <a:defRPr/>
            </a:pPr>
            <a:endParaRPr lang="en-GB" dirty="0"/>
          </a:p>
          <a:p>
            <a:pPr eaLnBrk="1" hangingPunct="1">
              <a:buFont typeface="Wingdings" pitchFamily="2" charset="2"/>
              <a:buNone/>
              <a:defRPr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152" y="-27384"/>
            <a:ext cx="1080360" cy="108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172671"/>
      </p:ext>
    </p:extLst>
  </p:cSld>
  <p:clrMapOvr>
    <a:masterClrMapping/>
  </p:clrMapOvr>
  <p:transition>
    <p:fade thruBlk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  <a:solidFill>
            <a:srgbClr val="990033"/>
          </a:solidFill>
        </p:spPr>
        <p:txBody>
          <a:bodyPr/>
          <a:lstStyle/>
          <a:p>
            <a:r>
              <a:rPr lang="en-GB" dirty="0"/>
              <a:t>Pupil Engagement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069160"/>
          </a:xfrm>
        </p:spPr>
        <p:txBody>
          <a:bodyPr/>
          <a:lstStyle/>
          <a:p>
            <a:pPr eaLnBrk="1" hangingPunct="1">
              <a:defRPr/>
            </a:pPr>
            <a:r>
              <a:rPr lang="en-GB" sz="2800" dirty="0">
                <a:cs typeface="Arial" pitchFamily="34" charset="0"/>
              </a:rPr>
              <a:t>Pupils should be proactive and engage in this process, to identify their aspirations</a:t>
            </a:r>
          </a:p>
          <a:p>
            <a:pPr eaLnBrk="1" hangingPunct="1">
              <a:defRPr/>
            </a:pPr>
            <a:endParaRPr lang="en-GB" sz="2800" dirty="0">
              <a:cs typeface="Arial" pitchFamily="34" charset="0"/>
            </a:endParaRPr>
          </a:p>
          <a:p>
            <a:pPr>
              <a:defRPr/>
            </a:pPr>
            <a:r>
              <a:rPr lang="en-US" sz="2800" dirty="0">
                <a:cs typeface="Arial" pitchFamily="34" charset="0"/>
              </a:rPr>
              <a:t>All students have Unifrog accounts where they can search in more depth about career choices</a:t>
            </a:r>
          </a:p>
          <a:p>
            <a:pPr marL="0" indent="0">
              <a:buNone/>
              <a:defRPr/>
            </a:pPr>
            <a:endParaRPr lang="en-GB" sz="2800" dirty="0"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152" y="-27384"/>
            <a:ext cx="1080360" cy="108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914181"/>
      </p:ext>
    </p:extLst>
  </p:cSld>
  <p:clrMapOvr>
    <a:masterClrMapping/>
  </p:clrMapOvr>
  <p:transition>
    <p:fade thruBlk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3B9EE-B3F9-4D81-9FFC-F3583B932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Where can I find this information?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BAE52E-9FE9-49F2-B4D6-9A74FB9360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141168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US" dirty="0"/>
          </a:p>
          <a:p>
            <a:r>
              <a:rPr lang="en-US" dirty="0"/>
              <a:t>W</a:t>
            </a:r>
            <a:r>
              <a:rPr lang="en-GB" dirty="0" err="1"/>
              <a:t>ork</a:t>
            </a:r>
            <a:r>
              <a:rPr lang="en-GB" dirty="0"/>
              <a:t> Experience pages on website 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F</a:t>
            </a:r>
            <a:r>
              <a:rPr lang="en-GB" dirty="0" err="1"/>
              <a:t>inal</a:t>
            </a:r>
            <a:r>
              <a:rPr lang="en-GB" dirty="0"/>
              <a:t> reminder: </a:t>
            </a:r>
          </a:p>
          <a:p>
            <a:pPr marL="0" indent="0">
              <a:buNone/>
            </a:pPr>
            <a:r>
              <a:rPr lang="en-GB" b="1" dirty="0">
                <a:cs typeface="Arial" pitchFamily="34" charset="0"/>
              </a:rPr>
              <a:t>Agreement Forms deadline </a:t>
            </a:r>
            <a:r>
              <a:rPr lang="en-GB" b="1">
                <a:cs typeface="Arial" pitchFamily="34" charset="0"/>
              </a:rPr>
              <a:t>Friday 8</a:t>
            </a:r>
            <a:r>
              <a:rPr lang="en-GB" b="1" baseline="30000">
                <a:cs typeface="Arial" pitchFamily="34" charset="0"/>
              </a:rPr>
              <a:t>th</a:t>
            </a:r>
            <a:r>
              <a:rPr lang="en-GB" b="1">
                <a:cs typeface="Arial" pitchFamily="34" charset="0"/>
              </a:rPr>
              <a:t> May  2026</a:t>
            </a:r>
            <a:endParaRPr lang="en-GB" b="1" dirty="0">
              <a:cs typeface="Arial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87E56A-FB28-4A61-BF9D-E29CA87158C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152" y="-27384"/>
            <a:ext cx="1080360" cy="108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834543"/>
      </p:ext>
    </p:extLst>
  </p:cSld>
  <p:clrMapOvr>
    <a:masterClrMapping/>
  </p:clrMapOvr>
  <p:transition>
    <p:fade thruBlk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r 1P RG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702293"/>
            <a:ext cx="5616624" cy="5080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1915427"/>
      </p:ext>
    </p:extLst>
  </p:cSld>
  <p:clrMapOvr>
    <a:masterClrMapping/>
  </p:clrMapOvr>
  <p:transition>
    <p:fade thruBlk="1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3023</TotalTime>
  <Words>452</Words>
  <Application>Microsoft Office PowerPoint</Application>
  <PresentationFormat>On-screen Show (4:3)</PresentationFormat>
  <Paragraphs>107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Book Antiqua</vt:lpstr>
      <vt:lpstr>Calibri</vt:lpstr>
      <vt:lpstr>Wingdings</vt:lpstr>
      <vt:lpstr>Office Theme</vt:lpstr>
      <vt:lpstr>Grammar Work Experience</vt:lpstr>
      <vt:lpstr>Grammar Work Experience</vt:lpstr>
      <vt:lpstr>Why Work Experience?</vt:lpstr>
      <vt:lpstr>Key Dates 2026</vt:lpstr>
      <vt:lpstr>Finding a Placement</vt:lpstr>
      <vt:lpstr>Writing to  the company</vt:lpstr>
      <vt:lpstr>Work Experience In The Past</vt:lpstr>
      <vt:lpstr>Health and Safety</vt:lpstr>
      <vt:lpstr>Things to consider </vt:lpstr>
      <vt:lpstr>The ‘blue’ form</vt:lpstr>
      <vt:lpstr>Planning for Work experience      </vt:lpstr>
      <vt:lpstr>Work Experience Week</vt:lpstr>
      <vt:lpstr>After Work Experience</vt:lpstr>
      <vt:lpstr>Pupil Engagement</vt:lpstr>
      <vt:lpstr>Where can I find this information?</vt:lpstr>
      <vt:lpstr>PowerPoint Presentation</vt:lpstr>
    </vt:vector>
  </TitlesOfParts>
  <Company>Wimbledon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pjm</dc:creator>
  <cp:lastModifiedBy>James Skinner</cp:lastModifiedBy>
  <cp:revision>248</cp:revision>
  <cp:lastPrinted>2024-12-19T10:02:49Z</cp:lastPrinted>
  <dcterms:created xsi:type="dcterms:W3CDTF">2011-09-01T07:16:40Z</dcterms:created>
  <dcterms:modified xsi:type="dcterms:W3CDTF">2026-01-08T09:40:46Z</dcterms:modified>
</cp:coreProperties>
</file>