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261" r:id="rId4"/>
    <p:sldId id="257" r:id="rId5"/>
    <p:sldId id="266" r:id="rId6"/>
    <p:sldId id="267" r:id="rId7"/>
    <p:sldId id="270" r:id="rId8"/>
    <p:sldId id="268" r:id="rId9"/>
    <p:sldId id="269" r:id="rId10"/>
    <p:sldId id="274" r:id="rId11"/>
    <p:sldId id="271" r:id="rId12"/>
    <p:sldId id="277" r:id="rId13"/>
    <p:sldId id="258" r:id="rId14"/>
    <p:sldId id="259" r:id="rId15"/>
    <p:sldId id="260" r:id="rId16"/>
    <p:sldId id="262" r:id="rId17"/>
    <p:sldId id="263" r:id="rId18"/>
    <p:sldId id="264" r:id="rId19"/>
    <p:sldId id="265" r:id="rId20"/>
    <p:sldId id="281" r:id="rId21"/>
    <p:sldId id="282" r:id="rId22"/>
    <p:sldId id="28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3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A69C17B-D957-4753-B0C9-DE7B33FF063E}" type="datetimeFigureOut">
              <a:rPr lang="en-GB" smtClean="0"/>
              <a:t>23/05/2018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27738069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A69C17B-D957-4753-B0C9-DE7B33FF063E}" type="datetimeFigureOut">
              <a:rPr lang="en-GB" smtClean="0"/>
              <a:t>23/05/2018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335140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69C17B-D957-4753-B0C9-DE7B33FF063E}" type="datetimeFigureOut">
              <a:rPr lang="en-GB" smtClean="0"/>
              <a:t>23/05/2018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1975379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A69C17B-D957-4753-B0C9-DE7B33FF063E}" type="datetimeFigureOut">
              <a:rPr lang="en-GB" smtClean="0"/>
              <a:t>23/05/2018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2824588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A69C17B-D957-4753-B0C9-DE7B33FF063E}" type="datetimeFigureOut">
              <a:rPr lang="en-GB" smtClean="0"/>
              <a:t>23/05/2018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447727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A69C17B-D957-4753-B0C9-DE7B33FF063E}" type="datetimeFigureOut">
              <a:rPr lang="en-GB" smtClean="0"/>
              <a:t>23/05/2018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2055861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69C17B-D957-4753-B0C9-DE7B33FF063E}" type="datetimeFigureOut">
              <a:rPr lang="en-GB" smtClean="0"/>
              <a:t>23/05/2018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3239048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69C17B-D957-4753-B0C9-DE7B33FF063E}" type="datetimeFigureOut">
              <a:rPr lang="en-GB" smtClean="0"/>
              <a:t>23/05/2018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335157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69C17B-D957-4753-B0C9-DE7B33FF063E}" type="datetimeFigureOut">
              <a:rPr lang="en-GB" smtClean="0"/>
              <a:t>23/05/2018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3539014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A69C17B-D957-4753-B0C9-DE7B33FF063E}" type="datetimeFigureOut">
              <a:rPr lang="en-GB" smtClean="0"/>
              <a:t>23/05/2018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1724941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A69C17B-D957-4753-B0C9-DE7B33FF063E}" type="datetimeFigureOut">
              <a:rPr lang="en-GB" smtClean="0"/>
              <a:t>23/05/2018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CB89E4-D74F-4F68-902A-A6B528B29C5B}" type="slidenum">
              <a:rPr lang="en-GB" smtClean="0"/>
              <a:t>‹#›</a:t>
            </a:fld>
            <a:endParaRPr lang="en-GB"/>
          </a:p>
        </p:txBody>
      </p:sp>
    </p:spTree>
    <p:extLst>
      <p:ext uri="{BB962C8B-B14F-4D97-AF65-F5344CB8AC3E}">
        <p14:creationId xmlns:p14="http://schemas.microsoft.com/office/powerpoint/2010/main" val="2593928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69C17B-D957-4753-B0C9-DE7B33FF063E}" type="datetimeFigureOut">
              <a:rPr lang="en-GB" smtClean="0"/>
              <a:t>23/05/2018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CB89E4-D74F-4F68-902A-A6B528B29C5B}" type="slidenum">
              <a:rPr lang="en-GB" smtClean="0"/>
              <a:t>‹#›</a:t>
            </a:fld>
            <a:endParaRPr lang="en-GB"/>
          </a:p>
        </p:txBody>
      </p:sp>
    </p:spTree>
    <p:extLst>
      <p:ext uri="{BB962C8B-B14F-4D97-AF65-F5344CB8AC3E}">
        <p14:creationId xmlns:p14="http://schemas.microsoft.com/office/powerpoint/2010/main" val="33633134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95079"/>
            <a:ext cx="7772400" cy="1470025"/>
          </a:xfrm>
        </p:spPr>
        <p:txBody>
          <a:bodyPr/>
          <a:lstStyle/>
          <a:p>
            <a:r>
              <a:rPr lang="en-GB" dirty="0" smtClean="0">
                <a:solidFill>
                  <a:srgbClr val="FFC000"/>
                </a:solidFill>
              </a:rPr>
              <a:t>Revision Techniques</a:t>
            </a:r>
            <a:endParaRPr lang="en-GB" dirty="0">
              <a:solidFill>
                <a:srgbClr val="FFC000"/>
              </a:solidFill>
            </a:endParaRPr>
          </a:p>
        </p:txBody>
      </p:sp>
      <p:sp>
        <p:nvSpPr>
          <p:cNvPr id="3" name="Subtitle 2"/>
          <p:cNvSpPr>
            <a:spLocks noGrp="1"/>
          </p:cNvSpPr>
          <p:nvPr>
            <p:ph type="subTitle" idx="1"/>
          </p:nvPr>
        </p:nvSpPr>
        <p:spPr>
          <a:xfrm>
            <a:off x="1371600" y="4916760"/>
            <a:ext cx="6400800" cy="1752600"/>
          </a:xfrm>
        </p:spPr>
        <p:txBody>
          <a:bodyPr/>
          <a:lstStyle/>
          <a:p>
            <a:r>
              <a:rPr lang="en-GB" dirty="0" smtClean="0">
                <a:solidFill>
                  <a:srgbClr val="00B0F0"/>
                </a:solidFill>
              </a:rPr>
              <a:t>Here are some hints and tips</a:t>
            </a:r>
            <a:endParaRPr lang="en-GB" dirty="0">
              <a:solidFill>
                <a:srgbClr val="00B0F0"/>
              </a:solidFill>
            </a:endParaRPr>
          </a:p>
        </p:txBody>
      </p:sp>
      <p:pic>
        <p:nvPicPr>
          <p:cNvPr id="3074" name="Picture 2" descr="Image result for revis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16632"/>
            <a:ext cx="6292230" cy="2959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8920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B0F0"/>
                </a:solidFill>
              </a:rPr>
              <a:t>Different ways to revise:</a:t>
            </a:r>
            <a:endParaRPr lang="en-GB" dirty="0">
              <a:solidFill>
                <a:srgbClr val="00B0F0"/>
              </a:solidFill>
            </a:endParaRPr>
          </a:p>
        </p:txBody>
      </p:sp>
      <p:sp>
        <p:nvSpPr>
          <p:cNvPr id="3" name="Content Placeholder 2"/>
          <p:cNvSpPr>
            <a:spLocks noGrp="1"/>
          </p:cNvSpPr>
          <p:nvPr>
            <p:ph idx="1"/>
          </p:nvPr>
        </p:nvSpPr>
        <p:spPr>
          <a:xfrm>
            <a:off x="457200" y="1268760"/>
            <a:ext cx="8229600" cy="4525963"/>
          </a:xfrm>
        </p:spPr>
        <p:txBody>
          <a:bodyPr>
            <a:noAutofit/>
          </a:bodyPr>
          <a:lstStyle/>
          <a:p>
            <a:r>
              <a:rPr lang="en-GB" sz="2400" b="1" dirty="0">
                <a:solidFill>
                  <a:srgbClr val="FFC000"/>
                </a:solidFill>
              </a:rPr>
              <a:t>Reading</a:t>
            </a:r>
          </a:p>
          <a:p>
            <a:r>
              <a:rPr lang="en-GB" sz="2400" b="1" dirty="0">
                <a:solidFill>
                  <a:srgbClr val="FFC000"/>
                </a:solidFill>
              </a:rPr>
              <a:t>Making notes</a:t>
            </a:r>
          </a:p>
          <a:p>
            <a:r>
              <a:rPr lang="en-GB" sz="2400" b="1" dirty="0">
                <a:solidFill>
                  <a:srgbClr val="FFC000"/>
                </a:solidFill>
              </a:rPr>
              <a:t>Checklists</a:t>
            </a:r>
          </a:p>
          <a:p>
            <a:r>
              <a:rPr lang="en-GB" sz="2400" b="1" dirty="0">
                <a:solidFill>
                  <a:srgbClr val="FFC000"/>
                </a:solidFill>
              </a:rPr>
              <a:t>RAG rating</a:t>
            </a:r>
          </a:p>
          <a:p>
            <a:r>
              <a:rPr lang="en-GB" sz="2400" b="1" dirty="0">
                <a:solidFill>
                  <a:srgbClr val="FFC000"/>
                </a:solidFill>
              </a:rPr>
              <a:t>Revision cards</a:t>
            </a:r>
          </a:p>
          <a:p>
            <a:r>
              <a:rPr lang="en-GB" sz="2400" b="1" dirty="0" smtClean="0">
                <a:solidFill>
                  <a:srgbClr val="FFC000"/>
                </a:solidFill>
              </a:rPr>
              <a:t>Mnemonics</a:t>
            </a:r>
          </a:p>
          <a:p>
            <a:r>
              <a:rPr lang="en-GB" sz="2400" b="1" dirty="0" smtClean="0">
                <a:solidFill>
                  <a:srgbClr val="FFC000"/>
                </a:solidFill>
              </a:rPr>
              <a:t>Association</a:t>
            </a:r>
          </a:p>
          <a:p>
            <a:r>
              <a:rPr lang="en-GB" sz="2400" b="1" dirty="0" smtClean="0">
                <a:solidFill>
                  <a:srgbClr val="FFC000"/>
                </a:solidFill>
              </a:rPr>
              <a:t>Record Information</a:t>
            </a:r>
            <a:endParaRPr lang="en-GB" sz="2400" b="1" dirty="0">
              <a:solidFill>
                <a:srgbClr val="FFC000"/>
              </a:solidFill>
            </a:endParaRPr>
          </a:p>
          <a:p>
            <a:r>
              <a:rPr lang="en-GB" sz="2400" b="1" dirty="0">
                <a:solidFill>
                  <a:srgbClr val="FFC000"/>
                </a:solidFill>
              </a:rPr>
              <a:t>Example questions and answers</a:t>
            </a:r>
          </a:p>
          <a:p>
            <a:r>
              <a:rPr lang="en-GB" sz="2400" b="1" dirty="0">
                <a:solidFill>
                  <a:srgbClr val="FFC000"/>
                </a:solidFill>
              </a:rPr>
              <a:t>Past paper questions</a:t>
            </a:r>
          </a:p>
          <a:p>
            <a:r>
              <a:rPr lang="en-GB" sz="2400" b="1" dirty="0">
                <a:solidFill>
                  <a:srgbClr val="FFC000"/>
                </a:solidFill>
              </a:rPr>
              <a:t>‘Revise, test, analyse</a:t>
            </a:r>
            <a:r>
              <a:rPr lang="en-GB" sz="2400" b="1" dirty="0" smtClean="0">
                <a:solidFill>
                  <a:srgbClr val="FFC000"/>
                </a:solidFill>
              </a:rPr>
              <a:t>’</a:t>
            </a:r>
          </a:p>
          <a:p>
            <a:r>
              <a:rPr lang="en-GB" sz="2400" b="1" dirty="0" smtClean="0">
                <a:solidFill>
                  <a:srgbClr val="FFC000"/>
                </a:solidFill>
              </a:rPr>
              <a:t>Mind Map</a:t>
            </a:r>
            <a:endParaRPr lang="en-GB" sz="2400" b="1" dirty="0">
              <a:solidFill>
                <a:srgbClr val="FFC000"/>
              </a:solidFill>
            </a:endParaRPr>
          </a:p>
          <a:p>
            <a:endParaRPr lang="en-GB" sz="2400" b="1" dirty="0">
              <a:solidFill>
                <a:srgbClr val="FFC000"/>
              </a:solidFill>
            </a:endParaRPr>
          </a:p>
          <a:p>
            <a:endParaRPr lang="en-GB" sz="2400" b="1" dirty="0">
              <a:solidFill>
                <a:srgbClr val="FFC000"/>
              </a:solidFill>
            </a:endParaRPr>
          </a:p>
        </p:txBody>
      </p:sp>
    </p:spTree>
    <p:extLst>
      <p:ext uri="{BB962C8B-B14F-4D97-AF65-F5344CB8AC3E}">
        <p14:creationId xmlns:p14="http://schemas.microsoft.com/office/powerpoint/2010/main" val="3936879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B0F0"/>
                </a:solidFill>
              </a:rPr>
              <a:t>What type of learner are you?</a:t>
            </a:r>
            <a:endParaRPr lang="en-GB" dirty="0">
              <a:solidFill>
                <a:srgbClr val="00B0F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501166393"/>
              </p:ext>
            </p:extLst>
          </p:nvPr>
        </p:nvGraphicFramePr>
        <p:xfrm>
          <a:off x="107504" y="1397000"/>
          <a:ext cx="8856984" cy="4577080"/>
        </p:xfrm>
        <a:graphic>
          <a:graphicData uri="http://schemas.openxmlformats.org/drawingml/2006/table">
            <a:tbl>
              <a:tblPr firstRow="1" bandRow="1">
                <a:tableStyleId>{5C22544A-7EE6-4342-B048-85BDC9FD1C3A}</a:tableStyleId>
              </a:tblPr>
              <a:tblGrid>
                <a:gridCol w="2214246"/>
                <a:gridCol w="2214246"/>
                <a:gridCol w="2214246"/>
                <a:gridCol w="2214246"/>
              </a:tblGrid>
              <a:tr h="370840">
                <a:tc>
                  <a:txBody>
                    <a:bodyPr/>
                    <a:lstStyle/>
                    <a:p>
                      <a:pPr algn="ctr"/>
                      <a:r>
                        <a:rPr lang="en-GB" dirty="0" smtClean="0"/>
                        <a:t>Visual learner</a:t>
                      </a:r>
                      <a:endParaRPr lang="en-GB" dirty="0"/>
                    </a:p>
                  </a:txBody>
                  <a:tcPr/>
                </a:tc>
                <a:tc>
                  <a:txBody>
                    <a:bodyPr/>
                    <a:lstStyle/>
                    <a:p>
                      <a:pPr algn="ctr"/>
                      <a:r>
                        <a:rPr lang="en-GB" dirty="0" smtClean="0"/>
                        <a:t>Auditory learner</a:t>
                      </a:r>
                      <a:endParaRPr lang="en-GB" dirty="0"/>
                    </a:p>
                  </a:txBody>
                  <a:tcPr/>
                </a:tc>
                <a:tc>
                  <a:txBody>
                    <a:bodyPr/>
                    <a:lstStyle/>
                    <a:p>
                      <a:pPr algn="ctr"/>
                      <a:r>
                        <a:rPr lang="en-GB" dirty="0" smtClean="0"/>
                        <a:t>Reader and writer</a:t>
                      </a:r>
                      <a:endParaRPr lang="en-GB" dirty="0"/>
                    </a:p>
                  </a:txBody>
                  <a:tcPr/>
                </a:tc>
                <a:tc>
                  <a:txBody>
                    <a:bodyPr/>
                    <a:lstStyle/>
                    <a:p>
                      <a:pPr algn="ctr"/>
                      <a:r>
                        <a:rPr lang="en-GB" dirty="0" smtClean="0"/>
                        <a:t>Active learner</a:t>
                      </a:r>
                      <a:endParaRPr lang="en-GB" dirty="0"/>
                    </a:p>
                  </a:txBody>
                  <a:tcPr/>
                </a:tc>
              </a:tr>
              <a:tr h="370840">
                <a:tc>
                  <a:txBody>
                    <a:bodyPr/>
                    <a:lstStyle/>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rewrite your notes as mind-maps</a:t>
                      </a:r>
                    </a:p>
                    <a:p>
                      <a:pPr marL="0" indent="0">
                        <a:buFont typeface="Arial" panose="020B0604020202020204" pitchFamily="34" charset="0"/>
                        <a:buNone/>
                      </a:pPr>
                      <a:endParaRPr lang="en-GB" sz="1800" b="0" i="0" kern="1200" dirty="0" smtClean="0">
                        <a:solidFill>
                          <a:schemeClr val="dk1"/>
                        </a:solidFill>
                        <a:effectLst/>
                        <a:latin typeface="+mn-lt"/>
                        <a:ea typeface="+mn-ea"/>
                        <a:cs typeface="+mn-cs"/>
                      </a:endParaRPr>
                    </a:p>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use colour to highlight important facts</a:t>
                      </a:r>
                    </a:p>
                    <a:p>
                      <a:pPr marL="0" indent="0">
                        <a:buFont typeface="Arial" panose="020B0604020202020204" pitchFamily="34" charset="0"/>
                        <a:buNone/>
                      </a:pPr>
                      <a:endParaRPr lang="en-GB" sz="1800" b="0" i="0" kern="1200" dirty="0" smtClean="0">
                        <a:solidFill>
                          <a:schemeClr val="dk1"/>
                        </a:solidFill>
                        <a:effectLst/>
                        <a:latin typeface="+mn-lt"/>
                        <a:ea typeface="+mn-ea"/>
                        <a:cs typeface="+mn-cs"/>
                      </a:endParaRPr>
                    </a:p>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draw diagrams and sketches to help you remember points</a:t>
                      </a:r>
                    </a:p>
                    <a:p>
                      <a:endParaRPr lang="en-GB" dirty="0"/>
                    </a:p>
                  </a:txBody>
                  <a:tcPr/>
                </a:tc>
                <a:tc>
                  <a:txBody>
                    <a:bodyPr/>
                    <a:lstStyle/>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read your notes aloud</a:t>
                      </a:r>
                    </a:p>
                    <a:p>
                      <a:pPr marL="0" indent="0">
                        <a:buFont typeface="Arial" panose="020B0604020202020204" pitchFamily="34" charset="0"/>
                        <a:buNone/>
                      </a:pPr>
                      <a:endParaRPr lang="en-GB" sz="1800" b="0" i="0" kern="1200" dirty="0" smtClean="0">
                        <a:solidFill>
                          <a:schemeClr val="dk1"/>
                        </a:solidFill>
                        <a:effectLst/>
                        <a:latin typeface="+mn-lt"/>
                        <a:ea typeface="+mn-ea"/>
                        <a:cs typeface="+mn-cs"/>
                      </a:endParaRPr>
                    </a:p>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record yourself reading key points aloud to listen back to</a:t>
                      </a:r>
                    </a:p>
                    <a:p>
                      <a:pPr marL="0" indent="0">
                        <a:buFont typeface="Arial" panose="020B0604020202020204" pitchFamily="34" charset="0"/>
                        <a:buNone/>
                      </a:pPr>
                      <a:endParaRPr lang="en-GB" sz="1800" b="0" i="0" kern="1200" dirty="0" smtClean="0">
                        <a:solidFill>
                          <a:schemeClr val="dk1"/>
                        </a:solidFill>
                        <a:effectLst/>
                        <a:latin typeface="+mn-lt"/>
                        <a:ea typeface="+mn-ea"/>
                        <a:cs typeface="+mn-cs"/>
                      </a:endParaRPr>
                    </a:p>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revise in groups</a:t>
                      </a:r>
                    </a:p>
                    <a:p>
                      <a:pPr marL="0" indent="0">
                        <a:buFont typeface="Arial" panose="020B0604020202020204" pitchFamily="34" charset="0"/>
                        <a:buNone/>
                      </a:pPr>
                      <a:endParaRPr lang="en-GB" sz="1800" b="0" i="0" kern="1200" dirty="0" smtClean="0">
                        <a:solidFill>
                          <a:schemeClr val="dk1"/>
                        </a:solidFill>
                        <a:effectLst/>
                        <a:latin typeface="+mn-lt"/>
                        <a:ea typeface="+mn-ea"/>
                        <a:cs typeface="+mn-cs"/>
                      </a:endParaRPr>
                    </a:p>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try singing the key points and associate them with a tune</a:t>
                      </a:r>
                    </a:p>
                    <a:p>
                      <a:endParaRPr lang="en-GB" dirty="0"/>
                    </a:p>
                  </a:txBody>
                  <a:tcPr/>
                </a:tc>
                <a:tc>
                  <a:txBody>
                    <a:bodyPr/>
                    <a:lstStyle/>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copy out your notes again</a:t>
                      </a:r>
                    </a:p>
                    <a:p>
                      <a:pPr marL="0" indent="0">
                        <a:buFont typeface="Arial" panose="020B0604020202020204" pitchFamily="34" charset="0"/>
                        <a:buNone/>
                      </a:pPr>
                      <a:endParaRPr lang="en-GB" sz="1800" b="0" i="0" kern="1200" dirty="0" smtClean="0">
                        <a:solidFill>
                          <a:schemeClr val="dk1"/>
                        </a:solidFill>
                        <a:effectLst/>
                        <a:latin typeface="+mn-lt"/>
                        <a:ea typeface="+mn-ea"/>
                        <a:cs typeface="+mn-cs"/>
                      </a:endParaRPr>
                    </a:p>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read over old notes</a:t>
                      </a:r>
                    </a:p>
                    <a:p>
                      <a:pPr marL="0" indent="0">
                        <a:buFont typeface="Arial" panose="020B0604020202020204" pitchFamily="34" charset="0"/>
                        <a:buNone/>
                      </a:pPr>
                      <a:endParaRPr lang="en-GB" sz="1800" b="0" i="0" kern="1200" dirty="0" smtClean="0">
                        <a:solidFill>
                          <a:schemeClr val="dk1"/>
                        </a:solidFill>
                        <a:effectLst/>
                        <a:latin typeface="+mn-lt"/>
                        <a:ea typeface="+mn-ea"/>
                        <a:cs typeface="+mn-cs"/>
                      </a:endParaRPr>
                    </a:p>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rewrite key points using different phrases</a:t>
                      </a:r>
                    </a:p>
                    <a:p>
                      <a:pPr marL="0" indent="0">
                        <a:buFont typeface="Arial" panose="020B0604020202020204" pitchFamily="34" charset="0"/>
                        <a:buNone/>
                      </a:pPr>
                      <a:endParaRPr lang="en-GB" sz="1800" b="0" i="0" kern="1200" dirty="0" smtClean="0">
                        <a:solidFill>
                          <a:schemeClr val="dk1"/>
                        </a:solidFill>
                        <a:effectLst/>
                        <a:latin typeface="+mn-lt"/>
                        <a:ea typeface="+mn-ea"/>
                        <a:cs typeface="+mn-cs"/>
                      </a:endParaRPr>
                    </a:p>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try to write key points from memory, and test yourself</a:t>
                      </a:r>
                    </a:p>
                    <a:p>
                      <a:endParaRPr lang="en-GB" dirty="0"/>
                    </a:p>
                  </a:txBody>
                  <a:tcPr/>
                </a:tc>
                <a:tc>
                  <a:txBody>
                    <a:bodyPr/>
                    <a:lstStyle/>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move around the room or carry out an activity as you revise</a:t>
                      </a:r>
                    </a:p>
                    <a:p>
                      <a:pPr marL="0" indent="0">
                        <a:buFont typeface="Arial" panose="020B0604020202020204" pitchFamily="34" charset="0"/>
                        <a:buNone/>
                      </a:pPr>
                      <a:endParaRPr lang="en-GB" sz="1800" b="0" i="0" kern="1200" dirty="0" smtClean="0">
                        <a:solidFill>
                          <a:schemeClr val="dk1"/>
                        </a:solidFill>
                        <a:effectLst/>
                        <a:latin typeface="+mn-lt"/>
                        <a:ea typeface="+mn-ea"/>
                        <a:cs typeface="+mn-cs"/>
                      </a:endParaRPr>
                    </a:p>
                    <a:p>
                      <a:pPr marL="285750" indent="-285750">
                        <a:buFont typeface="Arial" panose="020B0604020202020204" pitchFamily="34" charset="0"/>
                        <a:buChar char="•"/>
                      </a:pPr>
                      <a:r>
                        <a:rPr lang="en-GB" sz="1800" b="0" i="0" kern="1200" dirty="0" smtClean="0">
                          <a:solidFill>
                            <a:schemeClr val="dk1"/>
                          </a:solidFill>
                          <a:effectLst/>
                          <a:latin typeface="+mn-lt"/>
                          <a:ea typeface="+mn-ea"/>
                          <a:cs typeface="+mn-cs"/>
                        </a:rPr>
                        <a:t>mentally test yourself while you are exercising to see what you can remember</a:t>
                      </a:r>
                    </a:p>
                    <a:p>
                      <a:endParaRPr lang="en-GB" dirty="0"/>
                    </a:p>
                  </a:txBody>
                  <a:tcPr/>
                </a:tc>
              </a:tr>
            </a:tbl>
          </a:graphicData>
        </a:graphic>
      </p:graphicFrame>
    </p:spTree>
    <p:extLst>
      <p:ext uri="{BB962C8B-B14F-4D97-AF65-F5344CB8AC3E}">
        <p14:creationId xmlns:p14="http://schemas.microsoft.com/office/powerpoint/2010/main" val="17833534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Mind Map</a:t>
            </a:r>
            <a:endParaRPr lang="en-GB" dirty="0">
              <a:solidFill>
                <a:schemeClr val="bg1"/>
              </a:solidFill>
            </a:endParaRPr>
          </a:p>
        </p:txBody>
      </p:sp>
      <p:sp>
        <p:nvSpPr>
          <p:cNvPr id="3" name="Content Placeholder 2"/>
          <p:cNvSpPr>
            <a:spLocks noGrp="1"/>
          </p:cNvSpPr>
          <p:nvPr>
            <p:ph idx="1"/>
          </p:nvPr>
        </p:nvSpPr>
        <p:spPr/>
        <p:txBody>
          <a:bodyPr>
            <a:normAutofit fontScale="70000" lnSpcReduction="20000"/>
          </a:bodyPr>
          <a:lstStyle/>
          <a:p>
            <a:r>
              <a:rPr lang="en-GB" dirty="0" smtClean="0">
                <a:solidFill>
                  <a:schemeClr val="bg1"/>
                </a:solidFill>
              </a:rPr>
              <a:t>Start </a:t>
            </a:r>
            <a:r>
              <a:rPr lang="en-GB" dirty="0">
                <a:solidFill>
                  <a:schemeClr val="bg1"/>
                </a:solidFill>
              </a:rPr>
              <a:t>at the centre with the page with a circle or square (‘central node’) indicating the main topic.</a:t>
            </a:r>
          </a:p>
          <a:p>
            <a:r>
              <a:rPr lang="en-GB" dirty="0">
                <a:solidFill>
                  <a:schemeClr val="bg1"/>
                </a:solidFill>
              </a:rPr>
              <a:t>The main ideas that make up the topic should be represented by thick branches that emanate from the central node. Your branches should have one word or two for the purpose of clarity. Think of each branch as a heading in an essay or a book.</a:t>
            </a:r>
          </a:p>
          <a:p>
            <a:r>
              <a:rPr lang="en-GB" dirty="0">
                <a:solidFill>
                  <a:schemeClr val="bg1"/>
                </a:solidFill>
              </a:rPr>
              <a:t>Create smaller sub-branches which extend out from every branch. Think of these as sub-headings.</a:t>
            </a:r>
          </a:p>
          <a:p>
            <a:r>
              <a:rPr lang="en-GB" dirty="0">
                <a:solidFill>
                  <a:schemeClr val="bg1"/>
                </a:solidFill>
              </a:rPr>
              <a:t>At the end of each branch, write out one key word or concept. This will make it easier to remember key concepts during revision.</a:t>
            </a:r>
          </a:p>
          <a:p>
            <a:r>
              <a:rPr lang="en-GB" dirty="0">
                <a:solidFill>
                  <a:schemeClr val="bg1"/>
                </a:solidFill>
              </a:rPr>
              <a:t>Find images or pictures which illustrate your ideas and paste them onto key areas in your diagram.</a:t>
            </a:r>
          </a:p>
          <a:p>
            <a:r>
              <a:rPr lang="en-GB" dirty="0">
                <a:solidFill>
                  <a:schemeClr val="bg1"/>
                </a:solidFill>
              </a:rPr>
              <a:t>Try to find connections between the various branches and sub-branches; this is a crucial aspect of critical thinking</a:t>
            </a:r>
            <a:r>
              <a:rPr lang="en-GB" dirty="0" smtClean="0">
                <a:solidFill>
                  <a:schemeClr val="bg1"/>
                </a:solidFill>
              </a:rPr>
              <a:t>.</a:t>
            </a:r>
          </a:p>
          <a:p>
            <a:r>
              <a:rPr lang="en-GB" dirty="0" smtClean="0">
                <a:solidFill>
                  <a:schemeClr val="bg1"/>
                </a:solidFill>
              </a:rPr>
              <a:t>Use colours and pictures ….</a:t>
            </a:r>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1759429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324" t="27153" r="36023" b="10020"/>
          <a:stretch/>
        </p:blipFill>
        <p:spPr bwMode="auto">
          <a:xfrm>
            <a:off x="110827" y="181154"/>
            <a:ext cx="5253261" cy="6452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5724128" y="274638"/>
            <a:ext cx="2962672" cy="1143000"/>
          </a:xfrm>
        </p:spPr>
        <p:txBody>
          <a:bodyPr>
            <a:normAutofit fontScale="90000"/>
          </a:bodyPr>
          <a:lstStyle/>
          <a:p>
            <a:pPr algn="r"/>
            <a:r>
              <a:rPr lang="en-GB" dirty="0" smtClean="0">
                <a:solidFill>
                  <a:schemeClr val="bg1"/>
                </a:solidFill>
              </a:rPr>
              <a:t>Set yourself up …</a:t>
            </a:r>
            <a:endParaRPr lang="en-GB" dirty="0">
              <a:solidFill>
                <a:schemeClr val="bg1"/>
              </a:solidFill>
            </a:endParaRPr>
          </a:p>
        </p:txBody>
      </p:sp>
    </p:spTree>
    <p:extLst>
      <p:ext uri="{BB962C8B-B14F-4D97-AF65-F5344CB8AC3E}">
        <p14:creationId xmlns:p14="http://schemas.microsoft.com/office/powerpoint/2010/main" val="992280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322" t="23095" r="37062" b="8875"/>
          <a:stretch/>
        </p:blipFill>
        <p:spPr bwMode="auto">
          <a:xfrm>
            <a:off x="251520" y="160906"/>
            <a:ext cx="4752528" cy="65581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11716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4652" t="13074" r="34384" b="10084"/>
          <a:stretch/>
        </p:blipFill>
        <p:spPr bwMode="auto">
          <a:xfrm>
            <a:off x="179512" y="188639"/>
            <a:ext cx="4680520" cy="6506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0138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4621" t="16109" r="34568" b="7343"/>
          <a:stretch/>
        </p:blipFill>
        <p:spPr bwMode="auto">
          <a:xfrm>
            <a:off x="107504" y="116632"/>
            <a:ext cx="4752528" cy="6614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01748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4876" t="14438" r="34721" b="8994"/>
          <a:stretch/>
        </p:blipFill>
        <p:spPr bwMode="auto">
          <a:xfrm>
            <a:off x="251520" y="188640"/>
            <a:ext cx="4608512" cy="6501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4779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8092" t="59639" r="40592" b="14469"/>
          <a:stretch/>
        </p:blipFill>
        <p:spPr bwMode="auto">
          <a:xfrm>
            <a:off x="1043607" y="1988840"/>
            <a:ext cx="5079841"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solidFill>
                  <a:schemeClr val="bg1"/>
                </a:solidFill>
              </a:rPr>
              <a:t>Only mind map the ‘good’ stuff …</a:t>
            </a:r>
            <a:endParaRPr lang="en-GB" dirty="0">
              <a:solidFill>
                <a:schemeClr val="bg1"/>
              </a:solidFill>
            </a:endParaRPr>
          </a:p>
        </p:txBody>
      </p:sp>
    </p:spTree>
    <p:extLst>
      <p:ext uri="{BB962C8B-B14F-4D97-AF65-F5344CB8AC3E}">
        <p14:creationId xmlns:p14="http://schemas.microsoft.com/office/powerpoint/2010/main" val="2399102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5174" t="16786" r="35948" b="11481"/>
          <a:stretch/>
        </p:blipFill>
        <p:spPr bwMode="auto">
          <a:xfrm rot="5400000">
            <a:off x="1361924" y="-1137785"/>
            <a:ext cx="6408712" cy="8917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69030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5575" t="17844" r="26128" b="20623"/>
          <a:stretch/>
        </p:blipFill>
        <p:spPr bwMode="auto">
          <a:xfrm>
            <a:off x="251520" y="188640"/>
            <a:ext cx="8677069" cy="6192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33943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026" name="Picture 2" descr="Mindma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255" y="0"/>
            <a:ext cx="8442745" cy="5976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585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Flash cards</a:t>
            </a:r>
            <a:endParaRPr lang="en-GB" dirty="0"/>
          </a:p>
        </p:txBody>
      </p:sp>
      <p:sp>
        <p:nvSpPr>
          <p:cNvPr id="3" name="Content Placeholder 2"/>
          <p:cNvSpPr>
            <a:spLocks noGrp="1"/>
          </p:cNvSpPr>
          <p:nvPr>
            <p:ph idx="1"/>
          </p:nvPr>
        </p:nvSpPr>
        <p:spPr/>
        <p:txBody>
          <a:bodyPr/>
          <a:lstStyle/>
          <a:p>
            <a:r>
              <a:rPr lang="en-GB" dirty="0" smtClean="0"/>
              <a:t>Make them and then test yourself</a:t>
            </a:r>
            <a:endParaRPr lang="en-GB" dirty="0"/>
          </a:p>
        </p:txBody>
      </p:sp>
      <p:pic>
        <p:nvPicPr>
          <p:cNvPr id="1026" name="Picture 2" descr="Image result for flash car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276872"/>
            <a:ext cx="7488832" cy="4241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0843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smtClean="0"/>
              <a:t>Mnemonics</a:t>
            </a:r>
            <a:endParaRPr lang="en-GB" dirty="0"/>
          </a:p>
        </p:txBody>
      </p:sp>
      <p:sp>
        <p:nvSpPr>
          <p:cNvPr id="3" name="Content Placeholder 2"/>
          <p:cNvSpPr>
            <a:spLocks noGrp="1"/>
          </p:cNvSpPr>
          <p:nvPr>
            <p:ph idx="1"/>
          </p:nvPr>
        </p:nvSpPr>
        <p:spPr>
          <a:xfrm>
            <a:off x="457200" y="2708920"/>
            <a:ext cx="8229600" cy="3417243"/>
          </a:xfrm>
        </p:spPr>
        <p:txBody>
          <a:bodyPr/>
          <a:lstStyle/>
          <a:p>
            <a:r>
              <a:rPr lang="en-GB" dirty="0" smtClean="0"/>
              <a:t>C</a:t>
            </a:r>
          </a:p>
          <a:p>
            <a:r>
              <a:rPr lang="en-GB" dirty="0" smtClean="0"/>
              <a:t>C</a:t>
            </a:r>
          </a:p>
          <a:p>
            <a:r>
              <a:rPr lang="en-GB" dirty="0" smtClean="0"/>
              <a:t>A</a:t>
            </a:r>
          </a:p>
          <a:p>
            <a:r>
              <a:rPr lang="en-GB" dirty="0" smtClean="0"/>
              <a:t>S</a:t>
            </a:r>
          </a:p>
          <a:p>
            <a:r>
              <a:rPr lang="en-GB" dirty="0"/>
              <a:t>H</a:t>
            </a:r>
          </a:p>
        </p:txBody>
      </p:sp>
      <p:sp>
        <p:nvSpPr>
          <p:cNvPr id="4" name="Rectangle 3"/>
          <p:cNvSpPr/>
          <p:nvPr/>
        </p:nvSpPr>
        <p:spPr>
          <a:xfrm>
            <a:off x="5508104" y="1556792"/>
            <a:ext cx="3456384" cy="51125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t>Can </a:t>
            </a:r>
            <a:r>
              <a:rPr lang="en-GB" sz="2400" b="1" dirty="0"/>
              <a:t>be a helpful way to memorise facts. The first letter is used to create a phrase or word that you can more easily remember. </a:t>
            </a:r>
            <a:endParaRPr lang="en-GB" sz="2400" b="1" dirty="0" smtClean="0"/>
          </a:p>
          <a:p>
            <a:pPr algn="ctr"/>
            <a:endParaRPr lang="en-GB" sz="2400" b="1" dirty="0"/>
          </a:p>
          <a:p>
            <a:pPr algn="ctr"/>
            <a:r>
              <a:rPr lang="en-GB" sz="2400" b="1" dirty="0" smtClean="0"/>
              <a:t>For </a:t>
            </a:r>
            <a:r>
              <a:rPr lang="en-GB" sz="2400" b="1" dirty="0"/>
              <a:t>example, Richard Of York Gave Battle In Vain (colours of the rainbow in order: Red, Orange, Yellow, Green, Blue, Indigo, Violet). </a:t>
            </a:r>
          </a:p>
        </p:txBody>
      </p:sp>
      <p:sp>
        <p:nvSpPr>
          <p:cNvPr id="5" name="Explosion 2 4"/>
          <p:cNvSpPr/>
          <p:nvPr/>
        </p:nvSpPr>
        <p:spPr>
          <a:xfrm>
            <a:off x="107504" y="44624"/>
            <a:ext cx="4104456" cy="2592288"/>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Do the Geographers know what this stands for?</a:t>
            </a:r>
            <a:endParaRPr lang="en-GB" b="1" dirty="0"/>
          </a:p>
        </p:txBody>
      </p:sp>
    </p:spTree>
    <p:extLst>
      <p:ext uri="{BB962C8B-B14F-4D97-AF65-F5344CB8AC3E}">
        <p14:creationId xmlns:p14="http://schemas.microsoft.com/office/powerpoint/2010/main" val="3146484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GB" dirty="0" smtClean="0"/>
              <a:t>Association</a:t>
            </a:r>
            <a:endParaRPr lang="en-GB" dirty="0"/>
          </a:p>
        </p:txBody>
      </p:sp>
      <p:sp>
        <p:nvSpPr>
          <p:cNvPr id="4" name="Oval 3"/>
          <p:cNvSpPr/>
          <p:nvPr/>
        </p:nvSpPr>
        <p:spPr>
          <a:xfrm>
            <a:off x="611560" y="332656"/>
            <a:ext cx="6192688" cy="576064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smtClean="0"/>
          </a:p>
          <a:p>
            <a:pPr algn="ctr"/>
            <a:r>
              <a:rPr lang="en-GB" sz="3200" dirty="0" smtClean="0"/>
              <a:t>Some </a:t>
            </a:r>
            <a:r>
              <a:rPr lang="en-GB" sz="3200" dirty="0"/>
              <a:t>students find it helpful to associate sounds or images with the information they are learning or to use notes / mind maps as a visual memory trigger. </a:t>
            </a:r>
          </a:p>
          <a:p>
            <a:pPr algn="ctr"/>
            <a:r>
              <a:rPr lang="en-GB" sz="3200" dirty="0" smtClean="0"/>
              <a:t/>
            </a:r>
            <a:br>
              <a:rPr lang="en-GB" sz="3200" dirty="0" smtClean="0"/>
            </a:br>
            <a:endParaRPr lang="en-GB" sz="3200" dirty="0"/>
          </a:p>
        </p:txBody>
      </p:sp>
    </p:spTree>
    <p:extLst>
      <p:ext uri="{BB962C8B-B14F-4D97-AF65-F5344CB8AC3E}">
        <p14:creationId xmlns:p14="http://schemas.microsoft.com/office/powerpoint/2010/main" val="3067185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Record Information …</a:t>
            </a:r>
            <a:endParaRPr lang="en-GB" dirty="0"/>
          </a:p>
        </p:txBody>
      </p:sp>
      <p:sp>
        <p:nvSpPr>
          <p:cNvPr id="4" name="Flowchart: Punched Tape 3"/>
          <p:cNvSpPr/>
          <p:nvPr/>
        </p:nvSpPr>
        <p:spPr>
          <a:xfrm>
            <a:off x="395536" y="1628800"/>
            <a:ext cx="5904656" cy="4608512"/>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 That you </a:t>
            </a:r>
            <a:r>
              <a:rPr lang="en-GB" sz="3600" dirty="0"/>
              <a:t>need to remember and then you can play it back to </a:t>
            </a:r>
            <a:r>
              <a:rPr lang="en-GB" sz="3600" dirty="0" smtClean="0"/>
              <a:t>yourself</a:t>
            </a:r>
            <a:endParaRPr lang="en-GB" sz="3600" dirty="0"/>
          </a:p>
        </p:txBody>
      </p:sp>
      <p:pic>
        <p:nvPicPr>
          <p:cNvPr id="2050" name="Picture 2" descr="Image result for iphone reco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260648"/>
            <a:ext cx="19812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127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7649" t="12596" r="10721" b="4855"/>
          <a:stretch/>
        </p:blipFill>
        <p:spPr bwMode="auto">
          <a:xfrm>
            <a:off x="883833" y="1272722"/>
            <a:ext cx="7288567" cy="54686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A3 sheet</a:t>
            </a:r>
            <a:endParaRPr lang="en-GB" dirty="0"/>
          </a:p>
        </p:txBody>
      </p:sp>
    </p:spTree>
    <p:extLst>
      <p:ext uri="{BB962C8B-B14F-4D97-AF65-F5344CB8AC3E}">
        <p14:creationId xmlns:p14="http://schemas.microsoft.com/office/powerpoint/2010/main" val="3215791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pic>
        <p:nvPicPr>
          <p:cNvPr id="3074" name="Picture 2" descr="Image result for revision techniques workshee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640960" cy="6480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165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526" t="15463" r="13000"/>
          <a:stretch/>
        </p:blipFill>
        <p:spPr bwMode="auto">
          <a:xfrm>
            <a:off x="179512" y="1556792"/>
            <a:ext cx="8774544"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RAG rating</a:t>
            </a:r>
            <a:endParaRPr lang="en-GB" dirty="0"/>
          </a:p>
        </p:txBody>
      </p:sp>
    </p:spTree>
    <p:extLst>
      <p:ext uri="{BB962C8B-B14F-4D97-AF65-F5344CB8AC3E}">
        <p14:creationId xmlns:p14="http://schemas.microsoft.com/office/powerpoint/2010/main" val="3736353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Seating Plan</a:t>
            </a:r>
            <a:endParaRPr lang="en-GB" dirty="0">
              <a:solidFill>
                <a:schemeClr val="bg1"/>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7590" t="24372" r="42715" b="14117"/>
          <a:stretch/>
        </p:blipFill>
        <p:spPr bwMode="auto">
          <a:xfrm rot="5400000">
            <a:off x="2043159" y="-378864"/>
            <a:ext cx="5184577" cy="87678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699792" y="1772816"/>
            <a:ext cx="1440160" cy="288032"/>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576" y="1829218"/>
            <a:ext cx="1584176" cy="288032"/>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211960" y="1973234"/>
            <a:ext cx="756084" cy="303638"/>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8924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Seating Plan</a:t>
            </a:r>
            <a:endParaRPr lang="en-GB" dirty="0">
              <a:solidFill>
                <a:schemeClr val="bg1"/>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0613" t="67281" r="51051" b="14117"/>
          <a:stretch/>
        </p:blipFill>
        <p:spPr bwMode="auto">
          <a:xfrm rot="5400000">
            <a:off x="685319" y="1065288"/>
            <a:ext cx="4028946" cy="48679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699792" y="1772816"/>
            <a:ext cx="504056" cy="288032"/>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267744" y="3355240"/>
            <a:ext cx="1368152" cy="433799"/>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85546" y="3420320"/>
            <a:ext cx="378042" cy="303638"/>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64564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378</TotalTime>
  <Words>465</Words>
  <Application>Microsoft Office PowerPoint</Application>
  <PresentationFormat>On-screen Show (4:3)</PresentationFormat>
  <Paragraphs>74</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Revision Techniques</vt:lpstr>
      <vt:lpstr>Different ways to revise:</vt:lpstr>
      <vt:lpstr>What type of learner are you?</vt:lpstr>
      <vt:lpstr>Mind Map</vt:lpstr>
      <vt:lpstr>Set yourself up …</vt:lpstr>
      <vt:lpstr>PowerPoint Presentation</vt:lpstr>
      <vt:lpstr>PowerPoint Presentation</vt:lpstr>
      <vt:lpstr>PowerPoint Presentation</vt:lpstr>
      <vt:lpstr>PowerPoint Presentation</vt:lpstr>
      <vt:lpstr>Only mind map the ‘good’ stuff …</vt:lpstr>
      <vt:lpstr>PowerPoint Presentation</vt:lpstr>
      <vt:lpstr>PowerPoint Presentation</vt:lpstr>
      <vt:lpstr>PowerPoint Presentation</vt:lpstr>
      <vt:lpstr>Flash cards</vt:lpstr>
      <vt:lpstr>Mnemonics</vt:lpstr>
      <vt:lpstr>Association</vt:lpstr>
      <vt:lpstr>Record Information …</vt:lpstr>
      <vt:lpstr>A3 sheet</vt:lpstr>
      <vt:lpstr>PowerPoint Presentation</vt:lpstr>
      <vt:lpstr>RAG rating</vt:lpstr>
      <vt:lpstr>Seating Plan</vt:lpstr>
      <vt:lpstr>Seating Plan</vt:lpstr>
    </vt:vector>
  </TitlesOfParts>
  <Company>Wimbledon College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Bischoff</dc:creator>
  <cp:lastModifiedBy>Caroline Bischoff</cp:lastModifiedBy>
  <cp:revision>11</cp:revision>
  <dcterms:created xsi:type="dcterms:W3CDTF">2018-04-25T09:18:45Z</dcterms:created>
  <dcterms:modified xsi:type="dcterms:W3CDTF">2018-05-23T08:42:40Z</dcterms:modified>
</cp:coreProperties>
</file>